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 id="2147483663" r:id="rId2"/>
  </p:sldMasterIdLst>
  <p:sldIdLst>
    <p:sldId id="256" r:id="rId3"/>
    <p:sldId id="263" r:id="rId4"/>
    <p:sldId id="260" r:id="rId5"/>
    <p:sldId id="271" r:id="rId6"/>
    <p:sldId id="266" r:id="rId7"/>
    <p:sldId id="267" r:id="rId8"/>
    <p:sldId id="268" r:id="rId9"/>
    <p:sldId id="269" r:id="rId10"/>
    <p:sldId id="270" r:id="rId11"/>
    <p:sldId id="274" r:id="rId12"/>
    <p:sldId id="275" r:id="rId13"/>
    <p:sldId id="276" r:id="rId14"/>
    <p:sldId id="279" r:id="rId15"/>
    <p:sldId id="280" r:id="rId16"/>
    <p:sldId id="282" r:id="rId17"/>
    <p:sldId id="281" r:id="rId18"/>
    <p:sldId id="272" r:id="rId19"/>
    <p:sldId id="277" r:id="rId20"/>
    <p:sldId id="273" r:id="rId21"/>
    <p:sldId id="283" r:id="rId22"/>
    <p:sldId id="278" r:id="rId23"/>
    <p:sldId id="284" r:id="rId24"/>
    <p:sldId id="285" r:id="rId25"/>
    <p:sldId id="287" r:id="rId26"/>
    <p:sldId id="288" r:id="rId27"/>
    <p:sldId id="286" r:id="rId28"/>
    <p:sldId id="289" r:id="rId29"/>
    <p:sldId id="265" r:id="rId30"/>
    <p:sldId id="290" r:id="rId31"/>
    <p:sldId id="258" r:id="rId3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ka Miosoti Faura Arellano" initials="EMFA" lastIdx="1" clrIdx="0">
    <p:extLst>
      <p:ext uri="{19B8F6BF-5375-455C-9EA6-DF929625EA0E}">
        <p15:presenceInfo xmlns:p15="http://schemas.microsoft.com/office/powerpoint/2012/main" userId="S::erika.faura@upb.edu.co::a63255bb-12e4-426d-8144-11d90b8994d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83566"/>
    <a:srgbClr val="5C73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2"/>
  </p:normalViewPr>
  <p:slideViewPr>
    <p:cSldViewPr snapToGrid="0" snapToObjects="1">
      <p:cViewPr varScale="1">
        <p:scale>
          <a:sx n="90" d="100"/>
          <a:sy n="90" d="100"/>
        </p:scale>
        <p:origin x="43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422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642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871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2672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n 5" descr="Interfaz de usuario gráfica, Aplicación, Teams&#10;&#10;Descripción generada automáticamente">
            <a:extLst>
              <a:ext uri="{FF2B5EF4-FFF2-40B4-BE49-F238E27FC236}">
                <a16:creationId xmlns:a16="http://schemas.microsoft.com/office/drawing/2014/main" id="{18E0AB5B-7A73-DD44-884D-B699A8A414AF}"/>
              </a:ext>
            </a:extLst>
          </p:cNvPr>
          <p:cNvPicPr>
            <a:picLocks noChangeAspect="1"/>
          </p:cNvPicPr>
          <p:nvPr userDrawn="1"/>
        </p:nvPicPr>
        <p:blipFill>
          <a:blip r:embed="rId4"/>
          <a:stretch>
            <a:fillRect/>
          </a:stretch>
        </p:blipFill>
        <p:spPr>
          <a:xfrm>
            <a:off x="0" y="8306"/>
            <a:ext cx="12192000" cy="6841388"/>
          </a:xfrm>
          <a:prstGeom prst="rect">
            <a:avLst/>
          </a:prstGeom>
        </p:spPr>
      </p:pic>
      <p:sp>
        <p:nvSpPr>
          <p:cNvPr id="4" name="Rectángulo 3">
            <a:extLst>
              <a:ext uri="{FF2B5EF4-FFF2-40B4-BE49-F238E27FC236}">
                <a16:creationId xmlns:a16="http://schemas.microsoft.com/office/drawing/2014/main" id="{ABB282DA-CCF1-D140-B2FA-CEC168B08987}"/>
              </a:ext>
            </a:extLst>
          </p:cNvPr>
          <p:cNvSpPr/>
          <p:nvPr userDrawn="1"/>
        </p:nvSpPr>
        <p:spPr>
          <a:xfrm>
            <a:off x="10569388" y="282388"/>
            <a:ext cx="941294" cy="995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Rectángulo 1">
            <a:extLst>
              <a:ext uri="{FF2B5EF4-FFF2-40B4-BE49-F238E27FC236}">
                <a16:creationId xmlns:a16="http://schemas.microsoft.com/office/drawing/2014/main" id="{875A19F4-9079-214C-9BFD-057918C60EC0}"/>
              </a:ext>
            </a:extLst>
          </p:cNvPr>
          <p:cNvSpPr/>
          <p:nvPr userDrawn="1"/>
        </p:nvSpPr>
        <p:spPr>
          <a:xfrm>
            <a:off x="0" y="5989320"/>
            <a:ext cx="811530" cy="8686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dirty="0"/>
          </a:p>
        </p:txBody>
      </p:sp>
    </p:spTree>
    <p:extLst>
      <p:ext uri="{BB962C8B-B14F-4D97-AF65-F5344CB8AC3E}">
        <p14:creationId xmlns:p14="http://schemas.microsoft.com/office/powerpoint/2010/main" val="1885446996"/>
      </p:ext>
    </p:extLst>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n 5" descr="Imagen que contiene Interfaz de usuario gráfica&#10;&#10;Descripción generada automáticamente">
            <a:extLst>
              <a:ext uri="{FF2B5EF4-FFF2-40B4-BE49-F238E27FC236}">
                <a16:creationId xmlns:a16="http://schemas.microsoft.com/office/drawing/2014/main" id="{1781F4FA-D5CE-E64C-BB83-EAF059064DF4}"/>
              </a:ext>
            </a:extLst>
          </p:cNvPr>
          <p:cNvPicPr>
            <a:picLocks noChangeAspect="1"/>
          </p:cNvPicPr>
          <p:nvPr userDrawn="1"/>
        </p:nvPicPr>
        <p:blipFill>
          <a:blip r:embed="rId4"/>
          <a:stretch>
            <a:fillRect/>
          </a:stretch>
        </p:blipFill>
        <p:spPr>
          <a:xfrm>
            <a:off x="0" y="8306"/>
            <a:ext cx="12192000" cy="6841388"/>
          </a:xfrm>
          <a:prstGeom prst="rect">
            <a:avLst/>
          </a:prstGeom>
        </p:spPr>
      </p:pic>
      <p:sp>
        <p:nvSpPr>
          <p:cNvPr id="2" name="Marcador de título 1">
            <a:extLst>
              <a:ext uri="{FF2B5EF4-FFF2-40B4-BE49-F238E27FC236}">
                <a16:creationId xmlns:a16="http://schemas.microsoft.com/office/drawing/2014/main" id="{2B9CDCC7-69A8-494D-AAC6-C3A59684422D}"/>
              </a:ext>
            </a:extLst>
          </p:cNvPr>
          <p:cNvSpPr>
            <a:spLocks noGrp="1"/>
          </p:cNvSpPr>
          <p:nvPr>
            <p:ph type="title"/>
          </p:nvPr>
        </p:nvSpPr>
        <p:spPr>
          <a:xfrm>
            <a:off x="925285" y="1497239"/>
            <a:ext cx="10428515"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O" dirty="0"/>
          </a:p>
        </p:txBody>
      </p:sp>
      <p:sp>
        <p:nvSpPr>
          <p:cNvPr id="3" name="Marcador de texto 2">
            <a:extLst>
              <a:ext uri="{FF2B5EF4-FFF2-40B4-BE49-F238E27FC236}">
                <a16:creationId xmlns:a16="http://schemas.microsoft.com/office/drawing/2014/main" id="{3F09C968-E2E6-554F-BC73-1574E036CC7F}"/>
              </a:ext>
            </a:extLst>
          </p:cNvPr>
          <p:cNvSpPr>
            <a:spLocks noGrp="1"/>
          </p:cNvSpPr>
          <p:nvPr>
            <p:ph type="body" idx="1"/>
          </p:nvPr>
        </p:nvSpPr>
        <p:spPr>
          <a:xfrm>
            <a:off x="925285" y="2990397"/>
            <a:ext cx="10428515" cy="2838904"/>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p:txBody>
      </p:sp>
    </p:spTree>
    <p:extLst>
      <p:ext uri="{BB962C8B-B14F-4D97-AF65-F5344CB8AC3E}">
        <p14:creationId xmlns:p14="http://schemas.microsoft.com/office/powerpoint/2010/main" val="1900786039"/>
      </p:ext>
    </p:extLst>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emf"/><Relationship Id="rId1" Type="http://schemas.openxmlformats.org/officeDocument/2006/relationships/slideLayout" Target="../slideLayouts/slideLayout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4.emf"/><Relationship Id="rId5" Type="http://schemas.microsoft.com/office/2007/relationships/hdphoto" Target="../media/hdphoto8.wdp"/><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4.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18A983B5-3935-45B0-BAA3-B7F40DB780A5}"/>
              </a:ext>
            </a:extLst>
          </p:cNvPr>
          <p:cNvSpPr txBox="1"/>
          <p:nvPr/>
        </p:nvSpPr>
        <p:spPr>
          <a:xfrm>
            <a:off x="4697425" y="5585603"/>
            <a:ext cx="4556091" cy="523220"/>
          </a:xfrm>
          <a:prstGeom prst="rect">
            <a:avLst/>
          </a:prstGeom>
          <a:noFill/>
        </p:spPr>
        <p:txBody>
          <a:bodyPr wrap="square">
            <a:spAutoFit/>
          </a:bodyPr>
          <a:lstStyle/>
          <a:p>
            <a:r>
              <a:rPr lang="es-CO" sz="2800" b="1" dirty="0">
                <a:solidFill>
                  <a:srgbClr val="5C739C"/>
                </a:solidFill>
                <a:latin typeface="Arial" panose="020B0604020202020204" pitchFamily="34" charset="0"/>
                <a:cs typeface="Arial" panose="020B0604020202020204" pitchFamily="34" charset="0"/>
              </a:rPr>
              <a:t>¿Sabelotodo u obsoleto?</a:t>
            </a:r>
            <a:endParaRPr lang="es-CO" sz="2800" dirty="0">
              <a:solidFill>
                <a:srgbClr val="5C739C"/>
              </a:solidFill>
              <a:latin typeface="Arial" panose="020B0604020202020204" pitchFamily="34" charset="0"/>
              <a:cs typeface="Arial" panose="020B0604020202020204" pitchFamily="34" charset="0"/>
            </a:endParaRPr>
          </a:p>
        </p:txBody>
      </p:sp>
      <p:pic>
        <p:nvPicPr>
          <p:cNvPr id="3" name="Imagen 2" descr="Imagen que contiene persona, interior, hombre, sostener&#10;&#10;Descripción generada automáticamente">
            <a:extLst>
              <a:ext uri="{FF2B5EF4-FFF2-40B4-BE49-F238E27FC236}">
                <a16:creationId xmlns:a16="http://schemas.microsoft.com/office/drawing/2014/main" id="{13348F98-A442-46AD-9413-DE6629952933}"/>
              </a:ext>
            </a:extLst>
          </p:cNvPr>
          <p:cNvPicPr>
            <a:picLocks noChangeAspect="1"/>
          </p:cNvPicPr>
          <p:nvPr/>
        </p:nvPicPr>
        <p:blipFill rotWithShape="1">
          <a:blip r:embed="rId2">
            <a:duotone>
              <a:schemeClr val="accent3">
                <a:shade val="45000"/>
                <a:satMod val="135000"/>
              </a:schemeClr>
              <a:prstClr val="white"/>
            </a:duotone>
            <a:extLst>
              <a:ext uri="{BEBA8EAE-BF5A-486C-A8C5-ECC9F3942E4B}">
                <a14:imgProps xmlns:a14="http://schemas.microsoft.com/office/drawing/2010/main">
                  <a14:imgLayer r:embed="rId3">
                    <a14:imgEffect>
                      <a14:artisticFilmGrain/>
                    </a14:imgEffect>
                  </a14:imgLayer>
                </a14:imgProps>
              </a:ext>
            </a:extLst>
          </a:blip>
          <a:srcRect b="21422"/>
          <a:stretch/>
        </p:blipFill>
        <p:spPr>
          <a:xfrm>
            <a:off x="3002844" y="1356750"/>
            <a:ext cx="4238625" cy="4191336"/>
          </a:xfrm>
          <a:prstGeom prst="rect">
            <a:avLst/>
          </a:prstGeom>
        </p:spPr>
      </p:pic>
      <p:sp>
        <p:nvSpPr>
          <p:cNvPr id="13" name="CuadroTexto 12">
            <a:extLst>
              <a:ext uri="{FF2B5EF4-FFF2-40B4-BE49-F238E27FC236}">
                <a16:creationId xmlns:a16="http://schemas.microsoft.com/office/drawing/2014/main" id="{777B7F50-D8F0-44FE-BED4-969E778E7E7F}"/>
              </a:ext>
            </a:extLst>
          </p:cNvPr>
          <p:cNvSpPr txBox="1"/>
          <p:nvPr/>
        </p:nvSpPr>
        <p:spPr>
          <a:xfrm>
            <a:off x="2151317" y="4848399"/>
            <a:ext cx="8739088" cy="923330"/>
          </a:xfrm>
          <a:prstGeom prst="rect">
            <a:avLst/>
          </a:prstGeom>
          <a:noFill/>
        </p:spPr>
        <p:txBody>
          <a:bodyPr wrap="square" rtlCol="0">
            <a:spAutoFit/>
          </a:bodyPr>
          <a:lstStyle/>
          <a:p>
            <a:r>
              <a:rPr lang="es-CO" sz="5400" b="1" dirty="0">
                <a:solidFill>
                  <a:srgbClr val="E83566"/>
                </a:solidFill>
                <a:latin typeface="Arial Black" panose="020B0A04020102020204" pitchFamily="34" charset="0"/>
                <a:ea typeface="Cambria Math" panose="02040503050406030204" pitchFamily="18" charset="0"/>
                <a:cs typeface="Arial" panose="020B0604020202020204" pitchFamily="34" charset="0"/>
              </a:rPr>
              <a:t>Síndrome del impostor</a:t>
            </a:r>
            <a:endParaRPr lang="es-CO" sz="5400" b="1" dirty="0">
              <a:solidFill>
                <a:srgbClr val="E83566"/>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393286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695FF5D-F46F-4540-B13D-1FF3FC2F9C1E}"/>
              </a:ext>
            </a:extLst>
          </p:cNvPr>
          <p:cNvSpPr txBox="1"/>
          <p:nvPr/>
        </p:nvSpPr>
        <p:spPr>
          <a:xfrm>
            <a:off x="6096000" y="1905506"/>
            <a:ext cx="4273360" cy="3046988"/>
          </a:xfrm>
          <a:prstGeom prst="rect">
            <a:avLst/>
          </a:prstGeom>
          <a:noFill/>
        </p:spPr>
        <p:txBody>
          <a:bodyPr wrap="square">
            <a:spAutoFit/>
          </a:bodyPr>
          <a:lstStyle/>
          <a:p>
            <a:r>
              <a:rPr lang="es-ES" sz="4800" b="1" dirty="0">
                <a:ln w="19050">
                  <a:solidFill>
                    <a:srgbClr val="5C739C"/>
                  </a:solidFill>
                </a:ln>
                <a:noFill/>
                <a:latin typeface="Arial" panose="020B0604020202020204" pitchFamily="34" charset="0"/>
                <a:cs typeface="Arial" panose="020B0604020202020204" pitchFamily="34" charset="0"/>
              </a:rPr>
              <a:t>¿Por qué se presenta el síndrome del impostor?</a:t>
            </a:r>
            <a:endParaRPr lang="es-CO" sz="4800" b="1" dirty="0">
              <a:ln w="19050">
                <a:solidFill>
                  <a:srgbClr val="5C739C"/>
                </a:solidFill>
              </a:ln>
              <a:no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98B87EE2-8D31-41C7-865C-C252084F2734}"/>
              </a:ext>
            </a:extLst>
          </p:cNvPr>
          <p:cNvPicPr>
            <a:picLocks noChangeAspect="1"/>
          </p:cNvPicPr>
          <p:nvPr/>
        </p:nvPicPr>
        <p:blipFill>
          <a:blip r:embed="rId2"/>
          <a:stretch>
            <a:fillRect/>
          </a:stretch>
        </p:blipFill>
        <p:spPr>
          <a:xfrm rot="16200000">
            <a:off x="6050369" y="1674534"/>
            <a:ext cx="571500" cy="152400"/>
          </a:xfrm>
          <a:prstGeom prst="rect">
            <a:avLst/>
          </a:prstGeom>
        </p:spPr>
      </p:pic>
      <p:pic>
        <p:nvPicPr>
          <p:cNvPr id="5" name="Imagen 4" descr="Imagen que contiene persona, sostener, hombre, vistiendo&#10;&#10;Descripción generada automáticamente">
            <a:extLst>
              <a:ext uri="{FF2B5EF4-FFF2-40B4-BE49-F238E27FC236}">
                <a16:creationId xmlns:a16="http://schemas.microsoft.com/office/drawing/2014/main" id="{02072560-7772-4BFA-A6C3-C038EEAA650E}"/>
              </a:ext>
            </a:extLst>
          </p:cNvPr>
          <p:cNvPicPr>
            <a:picLocks noChangeAspect="1"/>
          </p:cNvPicPr>
          <p:nvPr/>
        </p:nvPicPr>
        <p:blipFill rotWithShape="1">
          <a:blip r:embed="rId3">
            <a:grayscl/>
          </a:blip>
          <a:srcRect l="22069" r="22573"/>
          <a:stretch/>
        </p:blipFill>
        <p:spPr>
          <a:xfrm>
            <a:off x="3612444" y="1819275"/>
            <a:ext cx="2483556" cy="5038725"/>
          </a:xfrm>
          <a:prstGeom prst="rect">
            <a:avLst/>
          </a:prstGeom>
        </p:spPr>
      </p:pic>
    </p:spTree>
    <p:extLst>
      <p:ext uri="{BB962C8B-B14F-4D97-AF65-F5344CB8AC3E}">
        <p14:creationId xmlns:p14="http://schemas.microsoft.com/office/powerpoint/2010/main" val="1625820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2"/>
          <a:stretch>
            <a:fillRect/>
          </a:stretch>
        </p:blipFill>
        <p:spPr>
          <a:xfrm>
            <a:off x="2536563" y="2348657"/>
            <a:ext cx="205029" cy="173485"/>
          </a:xfrm>
          <a:prstGeom prst="rect">
            <a:avLst/>
          </a:prstGeom>
        </p:spPr>
      </p:pic>
      <p:sp>
        <p:nvSpPr>
          <p:cNvPr id="4" name="CuadroTexto 3">
            <a:extLst>
              <a:ext uri="{FF2B5EF4-FFF2-40B4-BE49-F238E27FC236}">
                <a16:creationId xmlns:a16="http://schemas.microsoft.com/office/drawing/2014/main" id="{800AF770-00E7-4DD9-A033-9A4917732086}"/>
              </a:ext>
            </a:extLst>
          </p:cNvPr>
          <p:cNvSpPr txBox="1"/>
          <p:nvPr/>
        </p:nvSpPr>
        <p:spPr>
          <a:xfrm>
            <a:off x="2741592" y="2219955"/>
            <a:ext cx="2564186"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La deuda técnica</a:t>
            </a:r>
          </a:p>
        </p:txBody>
      </p:sp>
      <p:sp>
        <p:nvSpPr>
          <p:cNvPr id="8" name="CuadroTexto 7">
            <a:extLst>
              <a:ext uri="{FF2B5EF4-FFF2-40B4-BE49-F238E27FC236}">
                <a16:creationId xmlns:a16="http://schemas.microsoft.com/office/drawing/2014/main" id="{C00C852D-2242-462B-AEBC-AC3FB2D8ED1B}"/>
              </a:ext>
            </a:extLst>
          </p:cNvPr>
          <p:cNvSpPr txBox="1"/>
          <p:nvPr/>
        </p:nvSpPr>
        <p:spPr>
          <a:xfrm>
            <a:off x="5305778" y="2219955"/>
            <a:ext cx="3759200" cy="2031325"/>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Es un concepto en el desarrollo de software que refleja el costo implícito del retrabajo adicional causado por elegir </a:t>
            </a:r>
            <a:r>
              <a:rPr lang="es-ES" b="1" dirty="0">
                <a:solidFill>
                  <a:srgbClr val="E83566"/>
                </a:solidFill>
                <a:latin typeface="Arial" panose="020B0604020202020204" pitchFamily="34" charset="0"/>
                <a:cs typeface="Arial" panose="020B0604020202020204" pitchFamily="34" charset="0"/>
              </a:rPr>
              <a:t>una solución fácil</a:t>
            </a:r>
            <a:r>
              <a:rPr lang="es-ES" dirty="0">
                <a:solidFill>
                  <a:schemeClr val="bg2">
                    <a:lumMod val="25000"/>
                  </a:schemeClr>
                </a:solidFill>
                <a:latin typeface="Arial" panose="020B0604020202020204" pitchFamily="34" charset="0"/>
                <a:cs typeface="Arial" panose="020B0604020202020204" pitchFamily="34" charset="0"/>
              </a:rPr>
              <a:t> en lugar de utilizar un enfoque que llevaría más tiempo en su desarrollo e implementación</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E06752AF-9213-409E-9A79-5B0468EA86BB}"/>
              </a:ext>
            </a:extLst>
          </p:cNvPr>
          <p:cNvSpPr txBox="1"/>
          <p:nvPr/>
        </p:nvSpPr>
        <p:spPr>
          <a:xfrm>
            <a:off x="666044" y="4379982"/>
            <a:ext cx="4639734" cy="1477328"/>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Falta de colaboración, donde el </a:t>
            </a:r>
            <a:r>
              <a:rPr lang="es-ES" dirty="0">
                <a:solidFill>
                  <a:srgbClr val="E83566"/>
                </a:solidFill>
                <a:latin typeface="Arial" panose="020B0604020202020204" pitchFamily="34" charset="0"/>
                <a:cs typeface="Arial" panose="020B0604020202020204" pitchFamily="34" charset="0"/>
              </a:rPr>
              <a:t>conocimiento no se comparte </a:t>
            </a:r>
            <a:r>
              <a:rPr lang="es-ES" dirty="0">
                <a:solidFill>
                  <a:schemeClr val="bg2">
                    <a:lumMod val="50000"/>
                  </a:schemeClr>
                </a:solidFill>
                <a:latin typeface="Arial" panose="020B0604020202020204" pitchFamily="34" charset="0"/>
                <a:cs typeface="Arial" panose="020B0604020202020204" pitchFamily="34" charset="0"/>
              </a:rPr>
              <a:t>alrededor de la organización y la eficiencia del negocio se ve afectada, o los desarrolladores </a:t>
            </a:r>
            <a:r>
              <a:rPr lang="es-ES" b="1" dirty="0">
                <a:solidFill>
                  <a:srgbClr val="5C739C"/>
                </a:solidFill>
                <a:latin typeface="Arial" panose="020B0604020202020204" pitchFamily="34" charset="0"/>
                <a:cs typeface="Arial" panose="020B0604020202020204" pitchFamily="34" charset="0"/>
              </a:rPr>
              <a:t>junior</a:t>
            </a:r>
            <a:r>
              <a:rPr lang="es-ES" dirty="0">
                <a:solidFill>
                  <a:schemeClr val="bg2">
                    <a:lumMod val="50000"/>
                  </a:schemeClr>
                </a:solidFill>
                <a:latin typeface="Arial" panose="020B0604020202020204" pitchFamily="34" charset="0"/>
                <a:cs typeface="Arial" panose="020B0604020202020204" pitchFamily="34" charset="0"/>
              </a:rPr>
              <a:t> no están debidamente orientados.</a:t>
            </a:r>
            <a:endParaRPr lang="es-CO" dirty="0">
              <a:solidFill>
                <a:schemeClr val="bg2">
                  <a:lumMod val="50000"/>
                </a:schemeClr>
              </a:solidFill>
              <a:latin typeface="Arial" panose="020B0604020202020204" pitchFamily="34" charset="0"/>
              <a:cs typeface="Arial" panose="020B0604020202020204" pitchFamily="34" charset="0"/>
            </a:endParaRPr>
          </a:p>
        </p:txBody>
      </p:sp>
      <p:pic>
        <p:nvPicPr>
          <p:cNvPr id="9" name="Imagen 8" descr="Un niño con raqueta de tenis&#10;&#10;Descripción generada automáticamente con confianza media">
            <a:extLst>
              <a:ext uri="{FF2B5EF4-FFF2-40B4-BE49-F238E27FC236}">
                <a16:creationId xmlns:a16="http://schemas.microsoft.com/office/drawing/2014/main" id="{A49FDDD5-EB35-487B-A6C9-9E8632A0A50F}"/>
              </a:ext>
            </a:extLst>
          </p:cNvPr>
          <p:cNvPicPr>
            <a:picLocks noChangeAspect="1"/>
          </p:cNvPicPr>
          <p:nvPr/>
        </p:nvPicPr>
        <p:blipFill rotWithShape="1">
          <a:blip r:embed="rId3">
            <a:grayscl/>
            <a:alphaModFix amt="50000"/>
            <a:extLst>
              <a:ext uri="{BEBA8EAE-BF5A-486C-A8C5-ECC9F3942E4B}">
                <a14:imgProps xmlns:a14="http://schemas.microsoft.com/office/drawing/2010/main">
                  <a14:imgLayer r:embed="rId4">
                    <a14:imgEffect>
                      <a14:sharpenSoften amount="25000"/>
                    </a14:imgEffect>
                  </a14:imgLayer>
                </a14:imgProps>
              </a:ext>
            </a:extLst>
          </a:blip>
          <a:srcRect l="20844" r="11600"/>
          <a:stretch/>
        </p:blipFill>
        <p:spPr>
          <a:xfrm>
            <a:off x="8974666" y="1047750"/>
            <a:ext cx="3217333" cy="4762500"/>
          </a:xfrm>
          <a:prstGeom prst="rect">
            <a:avLst/>
          </a:prstGeom>
        </p:spPr>
      </p:pic>
      <p:sp>
        <p:nvSpPr>
          <p:cNvPr id="15" name="CuadroTexto 14">
            <a:extLst>
              <a:ext uri="{FF2B5EF4-FFF2-40B4-BE49-F238E27FC236}">
                <a16:creationId xmlns:a16="http://schemas.microsoft.com/office/drawing/2014/main" id="{807FA9D8-8C1A-4573-95D0-8CC5F689CA53}"/>
              </a:ext>
            </a:extLst>
          </p:cNvPr>
          <p:cNvSpPr txBox="1"/>
          <p:nvPr/>
        </p:nvSpPr>
        <p:spPr>
          <a:xfrm>
            <a:off x="3206043" y="6147336"/>
            <a:ext cx="6096000" cy="338554"/>
          </a:xfrm>
          <a:prstGeom prst="rect">
            <a:avLst/>
          </a:prstGeom>
          <a:noFill/>
        </p:spPr>
        <p:txBody>
          <a:bodyPr wrap="square">
            <a:spAutoFit/>
          </a:bodyPr>
          <a:lstStyle/>
          <a:p>
            <a:r>
              <a:rPr lang="es-CO" sz="1600" dirty="0">
                <a:solidFill>
                  <a:schemeClr val="tx1">
                    <a:lumMod val="85000"/>
                    <a:lumOff val="15000"/>
                  </a:schemeClr>
                </a:solidFill>
                <a:latin typeface="Cambria Math" panose="02040503050406030204" pitchFamily="18" charset="0"/>
                <a:ea typeface="Cambria Math" panose="02040503050406030204" pitchFamily="18" charset="0"/>
              </a:rPr>
              <a:t>Créditos: https://es.wikipedia.org/wiki/Deuda_t%C3%A9cnica</a:t>
            </a:r>
          </a:p>
        </p:txBody>
      </p:sp>
    </p:spTree>
    <p:extLst>
      <p:ext uri="{BB962C8B-B14F-4D97-AF65-F5344CB8AC3E}">
        <p14:creationId xmlns:p14="http://schemas.microsoft.com/office/powerpoint/2010/main" val="3588353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3E764585-5CEC-4D97-93DF-03FFBF2E05B4}"/>
              </a:ext>
            </a:extLst>
          </p:cNvPr>
          <p:cNvSpPr txBox="1"/>
          <p:nvPr/>
        </p:nvSpPr>
        <p:spPr>
          <a:xfrm>
            <a:off x="3036711" y="6190479"/>
            <a:ext cx="6062133" cy="338554"/>
          </a:xfrm>
          <a:prstGeom prst="rect">
            <a:avLst/>
          </a:prstGeom>
          <a:noFill/>
        </p:spPr>
        <p:txBody>
          <a:bodyPr wrap="square">
            <a:spAutoFit/>
          </a:bodyPr>
          <a:lstStyle/>
          <a:p>
            <a:r>
              <a:rPr lang="es-ES" sz="1600" dirty="0">
                <a:solidFill>
                  <a:schemeClr val="tx1">
                    <a:lumMod val="85000"/>
                    <a:lumOff val="15000"/>
                  </a:schemeClr>
                </a:solidFill>
                <a:latin typeface="Cambria Math" panose="02040503050406030204" pitchFamily="18" charset="0"/>
                <a:ea typeface="Cambria Math" panose="02040503050406030204" pitchFamily="18" charset="0"/>
              </a:rPr>
              <a:t>Créditos: https://github.com/kamranahmedse/developer-roadmap</a:t>
            </a:r>
            <a:endParaRPr lang="es-ES" sz="1600" b="1" dirty="0">
              <a:solidFill>
                <a:schemeClr val="tx1">
                  <a:lumMod val="85000"/>
                  <a:lumOff val="15000"/>
                </a:schemeClr>
              </a:solidFill>
              <a:latin typeface="Cambria Math" panose="02040503050406030204" pitchFamily="18" charset="0"/>
              <a:ea typeface="Cambria Math" panose="02040503050406030204" pitchFamily="18" charset="0"/>
            </a:endParaRPr>
          </a:p>
        </p:txBody>
      </p:sp>
      <p:pic>
        <p:nvPicPr>
          <p:cNvPr id="3" name="Imagen 2" descr="Diagrama&#10;&#10;Descripción generada automáticamente">
            <a:extLst>
              <a:ext uri="{FF2B5EF4-FFF2-40B4-BE49-F238E27FC236}">
                <a16:creationId xmlns:a16="http://schemas.microsoft.com/office/drawing/2014/main" id="{4C4FB4BB-158D-4409-9B2D-832C5B7E2B03}"/>
              </a:ext>
            </a:extLst>
          </p:cNvPr>
          <p:cNvPicPr>
            <a:picLocks noChangeAspect="1"/>
          </p:cNvPicPr>
          <p:nvPr/>
        </p:nvPicPr>
        <p:blipFill>
          <a:blip r:embed="rId2">
            <a:grayscl/>
          </a:blip>
          <a:stretch>
            <a:fillRect/>
          </a:stretch>
        </p:blipFill>
        <p:spPr>
          <a:xfrm>
            <a:off x="347662" y="1744977"/>
            <a:ext cx="11496675" cy="4152900"/>
          </a:xfrm>
          <a:prstGeom prst="rect">
            <a:avLst/>
          </a:prstGeom>
        </p:spPr>
      </p:pic>
      <p:sp>
        <p:nvSpPr>
          <p:cNvPr id="7" name="CuadroTexto 6">
            <a:extLst>
              <a:ext uri="{FF2B5EF4-FFF2-40B4-BE49-F238E27FC236}">
                <a16:creationId xmlns:a16="http://schemas.microsoft.com/office/drawing/2014/main" id="{7D6E718B-C469-4618-9216-070A97242E43}"/>
              </a:ext>
            </a:extLst>
          </p:cNvPr>
          <p:cNvSpPr txBox="1"/>
          <p:nvPr/>
        </p:nvSpPr>
        <p:spPr>
          <a:xfrm>
            <a:off x="4299458" y="464322"/>
            <a:ext cx="337309" cy="369332"/>
          </a:xfrm>
          <a:prstGeom prst="rect">
            <a:avLst/>
          </a:prstGeom>
          <a:noFill/>
        </p:spPr>
        <p:txBody>
          <a:bodyPr wrap="square">
            <a:spAutoFit/>
          </a:bodyPr>
          <a:lstStyle/>
          <a:p>
            <a:r>
              <a:rPr lang="es-CO" dirty="0"/>
              <a:t>🚩</a:t>
            </a:r>
          </a:p>
        </p:txBody>
      </p:sp>
      <p:sp>
        <p:nvSpPr>
          <p:cNvPr id="8" name="CuadroTexto 7">
            <a:extLst>
              <a:ext uri="{FF2B5EF4-FFF2-40B4-BE49-F238E27FC236}">
                <a16:creationId xmlns:a16="http://schemas.microsoft.com/office/drawing/2014/main" id="{A10C06B7-C5A5-4A5F-8872-F35553318260}"/>
              </a:ext>
            </a:extLst>
          </p:cNvPr>
          <p:cNvSpPr txBox="1"/>
          <p:nvPr/>
        </p:nvSpPr>
        <p:spPr>
          <a:xfrm>
            <a:off x="4299458" y="834516"/>
            <a:ext cx="5002586" cy="769441"/>
          </a:xfrm>
          <a:prstGeom prst="rect">
            <a:avLst/>
          </a:prstGeom>
          <a:noFill/>
        </p:spPr>
        <p:txBody>
          <a:bodyPr wrap="square" rtlCol="0">
            <a:spAutoFit/>
          </a:bodyPr>
          <a:lstStyle/>
          <a:p>
            <a:r>
              <a:rPr lang="es-CO" sz="2200" dirty="0">
                <a:solidFill>
                  <a:schemeClr val="accent1"/>
                </a:solidFill>
                <a:latin typeface="Arial" panose="020B0604020202020204" pitchFamily="34" charset="0"/>
                <a:cs typeface="Arial" panose="020B0604020202020204" pitchFamily="34" charset="0"/>
              </a:rPr>
              <a:t>Fundamentos de programación</a:t>
            </a:r>
          </a:p>
          <a:p>
            <a:r>
              <a:rPr lang="es-CO" sz="2200" dirty="0">
                <a:solidFill>
                  <a:schemeClr val="accent1"/>
                </a:solidFill>
                <a:latin typeface="Arial" panose="020B0604020202020204" pitchFamily="34" charset="0"/>
                <a:cs typeface="Arial" panose="020B0604020202020204" pitchFamily="34" charset="0"/>
              </a:rPr>
              <a:t>Programación orientada a objetos</a:t>
            </a:r>
          </a:p>
        </p:txBody>
      </p:sp>
      <p:sp>
        <p:nvSpPr>
          <p:cNvPr id="11" name="CuadroTexto 10">
            <a:extLst>
              <a:ext uri="{FF2B5EF4-FFF2-40B4-BE49-F238E27FC236}">
                <a16:creationId xmlns:a16="http://schemas.microsoft.com/office/drawing/2014/main" id="{E4B51999-E21A-4A10-AFE9-DDAA58D50735}"/>
              </a:ext>
            </a:extLst>
          </p:cNvPr>
          <p:cNvSpPr txBox="1"/>
          <p:nvPr/>
        </p:nvSpPr>
        <p:spPr>
          <a:xfrm>
            <a:off x="3938214" y="833654"/>
            <a:ext cx="361244" cy="369332"/>
          </a:xfrm>
          <a:prstGeom prst="rect">
            <a:avLst/>
          </a:prstGeom>
          <a:noFill/>
        </p:spPr>
        <p:txBody>
          <a:bodyPr wrap="square">
            <a:spAutoFit/>
          </a:bodyPr>
          <a:lstStyle/>
          <a:p>
            <a:r>
              <a:rPr lang="es-CO" dirty="0"/>
              <a:t>✔️</a:t>
            </a:r>
          </a:p>
        </p:txBody>
      </p:sp>
      <p:sp>
        <p:nvSpPr>
          <p:cNvPr id="13" name="CuadroTexto 12">
            <a:extLst>
              <a:ext uri="{FF2B5EF4-FFF2-40B4-BE49-F238E27FC236}">
                <a16:creationId xmlns:a16="http://schemas.microsoft.com/office/drawing/2014/main" id="{75D94532-661D-4537-A00C-E9D0E6569183}"/>
              </a:ext>
            </a:extLst>
          </p:cNvPr>
          <p:cNvSpPr txBox="1"/>
          <p:nvPr/>
        </p:nvSpPr>
        <p:spPr>
          <a:xfrm>
            <a:off x="3938214" y="1190979"/>
            <a:ext cx="372533" cy="369332"/>
          </a:xfrm>
          <a:prstGeom prst="rect">
            <a:avLst/>
          </a:prstGeom>
          <a:noFill/>
        </p:spPr>
        <p:txBody>
          <a:bodyPr wrap="square">
            <a:spAutoFit/>
          </a:bodyPr>
          <a:lstStyle/>
          <a:p>
            <a:r>
              <a:rPr lang="es-CO" dirty="0"/>
              <a:t>⏳</a:t>
            </a:r>
          </a:p>
        </p:txBody>
      </p:sp>
    </p:spTree>
    <p:extLst>
      <p:ext uri="{BB962C8B-B14F-4D97-AF65-F5344CB8AC3E}">
        <p14:creationId xmlns:p14="http://schemas.microsoft.com/office/powerpoint/2010/main" val="4212332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CE841960-6C6E-4681-AD6C-F96CEDC3EC5E}"/>
              </a:ext>
            </a:extLst>
          </p:cNvPr>
          <p:cNvSpPr/>
          <p:nvPr/>
        </p:nvSpPr>
        <p:spPr>
          <a:xfrm>
            <a:off x="9008535" y="3563223"/>
            <a:ext cx="767643" cy="2822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esquina doblada 4">
            <a:extLst>
              <a:ext uri="{FF2B5EF4-FFF2-40B4-BE49-F238E27FC236}">
                <a16:creationId xmlns:a16="http://schemas.microsoft.com/office/drawing/2014/main" id="{C54275EE-AECB-499F-95FC-F6B146A257D2}"/>
              </a:ext>
            </a:extLst>
          </p:cNvPr>
          <p:cNvSpPr/>
          <p:nvPr/>
        </p:nvSpPr>
        <p:spPr>
          <a:xfrm>
            <a:off x="9832622" y="4167664"/>
            <a:ext cx="1331846" cy="607536"/>
          </a:xfrm>
          <a:prstGeom prst="foldedCorner">
            <a:avLst/>
          </a:prstGeom>
          <a:ln>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pic>
        <p:nvPicPr>
          <p:cNvPr id="3" name="Imagen 2" descr="Diagrama&#10;&#10;Descripción generada automáticamente">
            <a:extLst>
              <a:ext uri="{FF2B5EF4-FFF2-40B4-BE49-F238E27FC236}">
                <a16:creationId xmlns:a16="http://schemas.microsoft.com/office/drawing/2014/main" id="{CEEAA555-C3D8-4EDF-8D75-9500275732B2}"/>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0" y="0"/>
            <a:ext cx="5778377" cy="6837486"/>
          </a:xfrm>
          <a:prstGeom prst="rect">
            <a:avLst/>
          </a:prstGeom>
        </p:spPr>
      </p:pic>
      <p:sp>
        <p:nvSpPr>
          <p:cNvPr id="7" name="CuadroTexto 6">
            <a:extLst>
              <a:ext uri="{FF2B5EF4-FFF2-40B4-BE49-F238E27FC236}">
                <a16:creationId xmlns:a16="http://schemas.microsoft.com/office/drawing/2014/main" id="{B6981300-C0B7-4753-9BC8-E1EC804F0549}"/>
              </a:ext>
            </a:extLst>
          </p:cNvPr>
          <p:cNvSpPr txBox="1"/>
          <p:nvPr/>
        </p:nvSpPr>
        <p:spPr>
          <a:xfrm>
            <a:off x="9957044" y="4272297"/>
            <a:ext cx="1331846" cy="369332"/>
          </a:xfrm>
          <a:prstGeom prst="rect">
            <a:avLst/>
          </a:prstGeom>
          <a:noFill/>
        </p:spPr>
        <p:txBody>
          <a:bodyPr wrap="square">
            <a:spAutoFit/>
          </a:bodyPr>
          <a:lstStyle/>
          <a:p>
            <a:r>
              <a:rPr lang="es-ES" dirty="0" err="1">
                <a:solidFill>
                  <a:schemeClr val="bg2">
                    <a:lumMod val="50000"/>
                  </a:schemeClr>
                </a:solidFill>
                <a:latin typeface="Arial" panose="020B0604020202020204" pitchFamily="34" charset="0"/>
                <a:cs typeface="Arial" panose="020B0604020202020204" pitchFamily="34" charset="0"/>
              </a:rPr>
              <a:t>roadmap</a:t>
            </a:r>
            <a:endParaRPr lang="es-CO" dirty="0">
              <a:solidFill>
                <a:schemeClr val="bg2">
                  <a:lumMod val="50000"/>
                </a:schemeClr>
              </a:solidFill>
              <a:latin typeface="Arial" panose="020B0604020202020204" pitchFamily="34" charset="0"/>
              <a:cs typeface="Arial" panose="020B0604020202020204" pitchFamily="34" charset="0"/>
            </a:endParaRPr>
          </a:p>
        </p:txBody>
      </p:sp>
      <p:cxnSp>
        <p:nvCxnSpPr>
          <p:cNvPr id="8" name="Conector: curvado 7">
            <a:extLst>
              <a:ext uri="{FF2B5EF4-FFF2-40B4-BE49-F238E27FC236}">
                <a16:creationId xmlns:a16="http://schemas.microsoft.com/office/drawing/2014/main" id="{2D6A64AF-2530-468C-8DA9-F86855B14465}"/>
              </a:ext>
            </a:extLst>
          </p:cNvPr>
          <p:cNvCxnSpPr>
            <a:cxnSpLocks/>
          </p:cNvCxnSpPr>
          <p:nvPr/>
        </p:nvCxnSpPr>
        <p:spPr>
          <a:xfrm rot="16200000" flipH="1">
            <a:off x="9177351" y="3929050"/>
            <a:ext cx="700943" cy="609600"/>
          </a:xfrm>
          <a:prstGeom prst="curvedConnector2">
            <a:avLst/>
          </a:prstGeom>
          <a:ln>
            <a:solidFill>
              <a:schemeClr val="bg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4" name="CuadroTexto 3">
            <a:extLst>
              <a:ext uri="{FF2B5EF4-FFF2-40B4-BE49-F238E27FC236}">
                <a16:creationId xmlns:a16="http://schemas.microsoft.com/office/drawing/2014/main" id="{EA629B40-9106-4E7F-B7B7-605ADFF26A28}"/>
              </a:ext>
            </a:extLst>
          </p:cNvPr>
          <p:cNvSpPr txBox="1"/>
          <p:nvPr/>
        </p:nvSpPr>
        <p:spPr>
          <a:xfrm>
            <a:off x="6090599" y="2690336"/>
            <a:ext cx="4267200" cy="1477328"/>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Siempre hay algo nuevo por aprender, existe una deuda técnica en cada profesional asociada a su perfil, por tanto </a:t>
            </a:r>
            <a:r>
              <a:rPr lang="es-ES" dirty="0">
                <a:solidFill>
                  <a:srgbClr val="E83566"/>
                </a:solidFill>
                <a:latin typeface="Arial" panose="020B0604020202020204" pitchFamily="34" charset="0"/>
                <a:cs typeface="Arial" panose="020B0604020202020204" pitchFamily="34" charset="0"/>
              </a:rPr>
              <a:t>se tratará siempre del camino y no de un punto al cual llegar.</a:t>
            </a:r>
            <a:endParaRPr lang="es-CO" dirty="0">
              <a:solidFill>
                <a:srgbClr val="E8356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6563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2"/>
          <a:stretch>
            <a:fillRect/>
          </a:stretch>
        </p:blipFill>
        <p:spPr>
          <a:xfrm>
            <a:off x="1354196" y="1674892"/>
            <a:ext cx="205029" cy="173485"/>
          </a:xfrm>
          <a:prstGeom prst="rect">
            <a:avLst/>
          </a:prstGeom>
        </p:spPr>
      </p:pic>
      <p:sp>
        <p:nvSpPr>
          <p:cNvPr id="4" name="CuadroTexto 3">
            <a:extLst>
              <a:ext uri="{FF2B5EF4-FFF2-40B4-BE49-F238E27FC236}">
                <a16:creationId xmlns:a16="http://schemas.microsoft.com/office/drawing/2014/main" id="{F06CDA0E-7A2F-4EBE-ABD3-0CE610FBF91D}"/>
              </a:ext>
            </a:extLst>
          </p:cNvPr>
          <p:cNvSpPr txBox="1"/>
          <p:nvPr/>
        </p:nvSpPr>
        <p:spPr>
          <a:xfrm>
            <a:off x="1559225" y="1542218"/>
            <a:ext cx="4267200" cy="1477328"/>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Veamos un ejemplo de un conocido, lenguaje: el español. </a:t>
            </a:r>
          </a:p>
          <a:p>
            <a:endParaRPr lang="es-ES" dirty="0">
              <a:solidFill>
                <a:schemeClr val="bg2">
                  <a:lumMod val="25000"/>
                </a:schemeClr>
              </a:solidFill>
              <a:latin typeface="Arial" panose="020B0604020202020204" pitchFamily="34" charset="0"/>
              <a:cs typeface="Arial" panose="020B0604020202020204" pitchFamily="34" charset="0"/>
            </a:endParaRPr>
          </a:p>
          <a:p>
            <a:r>
              <a:rPr lang="es-ES" dirty="0">
                <a:solidFill>
                  <a:schemeClr val="bg2">
                    <a:lumMod val="25000"/>
                  </a:schemeClr>
                </a:solidFill>
                <a:latin typeface="Arial" panose="020B0604020202020204" pitchFamily="34" charset="0"/>
                <a:cs typeface="Arial" panose="020B0604020202020204" pitchFamily="34" charset="0"/>
              </a:rPr>
              <a:t>¿Cuál es su porcentaje de comprensión de los siguiente párrafos?</a:t>
            </a:r>
            <a:endParaRPr lang="es-CO" dirty="0">
              <a:solidFill>
                <a:srgbClr val="E83566"/>
              </a:solid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0DB711B4-3E83-49EC-ABEB-0F373C6D278A}"/>
              </a:ext>
            </a:extLst>
          </p:cNvPr>
          <p:cNvSpPr txBox="1"/>
          <p:nvPr/>
        </p:nvSpPr>
        <p:spPr>
          <a:xfrm>
            <a:off x="6031454" y="3015966"/>
            <a:ext cx="5426768" cy="2031325"/>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Salomón Toledano se </a:t>
            </a:r>
            <a:r>
              <a:rPr lang="es-ES" b="1" dirty="0">
                <a:solidFill>
                  <a:srgbClr val="E83566"/>
                </a:solidFill>
                <a:latin typeface="Arial" panose="020B0604020202020204" pitchFamily="34" charset="0"/>
                <a:cs typeface="Arial" panose="020B0604020202020204" pitchFamily="34" charset="0"/>
              </a:rPr>
              <a:t>jactaba</a:t>
            </a:r>
            <a:r>
              <a:rPr lang="es-ES" dirty="0">
                <a:solidFill>
                  <a:schemeClr val="bg2">
                    <a:lumMod val="50000"/>
                  </a:schemeClr>
                </a:solidFill>
                <a:latin typeface="Arial" panose="020B0604020202020204" pitchFamily="34" charset="0"/>
                <a:cs typeface="Arial" panose="020B0604020202020204" pitchFamily="34" charset="0"/>
              </a:rPr>
              <a:t> de hablar doce lenguas y poder interpretarlas todas en las dos direcciones. Era un hombre bajito y </a:t>
            </a:r>
            <a:r>
              <a:rPr lang="es-ES" b="1" dirty="0">
                <a:solidFill>
                  <a:srgbClr val="E83566"/>
                </a:solidFill>
                <a:latin typeface="Arial" panose="020B0604020202020204" pitchFamily="34" charset="0"/>
                <a:cs typeface="Arial" panose="020B0604020202020204" pitchFamily="34" charset="0"/>
              </a:rPr>
              <a:t>esmirriado</a:t>
            </a:r>
            <a:r>
              <a:rPr lang="es-ES" dirty="0">
                <a:solidFill>
                  <a:schemeClr val="bg2">
                    <a:lumMod val="50000"/>
                  </a:schemeClr>
                </a:solidFill>
                <a:latin typeface="Arial" panose="020B0604020202020204" pitchFamily="34" charset="0"/>
                <a:cs typeface="Arial" panose="020B0604020202020204" pitchFamily="34" charset="0"/>
              </a:rPr>
              <a:t>, medio perdido en unos trajes </a:t>
            </a:r>
            <a:r>
              <a:rPr lang="es-ES" b="1" dirty="0" err="1">
                <a:solidFill>
                  <a:srgbClr val="E83566"/>
                </a:solidFill>
                <a:latin typeface="Arial" panose="020B0604020202020204" pitchFamily="34" charset="0"/>
                <a:cs typeface="Arial" panose="020B0604020202020204" pitchFamily="34" charset="0"/>
              </a:rPr>
              <a:t>bolsudos</a:t>
            </a:r>
            <a:r>
              <a:rPr lang="es-ES" dirty="0">
                <a:solidFill>
                  <a:schemeClr val="bg2">
                    <a:lumMod val="50000"/>
                  </a:schemeClr>
                </a:solidFill>
                <a:latin typeface="Arial" panose="020B0604020202020204" pitchFamily="34" charset="0"/>
                <a:cs typeface="Arial" panose="020B0604020202020204" pitchFamily="34" charset="0"/>
              </a:rPr>
              <a:t> que, se diría, se compraba a propósito para que le quedaran grandes, y unos ojos de tortuga indecisos entre la </a:t>
            </a:r>
            <a:r>
              <a:rPr lang="es-ES" b="1" dirty="0">
                <a:solidFill>
                  <a:srgbClr val="E83566"/>
                </a:solidFill>
                <a:latin typeface="Arial" panose="020B0604020202020204" pitchFamily="34" charset="0"/>
                <a:cs typeface="Arial" panose="020B0604020202020204" pitchFamily="34" charset="0"/>
              </a:rPr>
              <a:t>vigilia</a:t>
            </a:r>
            <a:r>
              <a:rPr lang="es-ES" dirty="0">
                <a:solidFill>
                  <a:schemeClr val="bg2">
                    <a:lumMod val="50000"/>
                  </a:schemeClr>
                </a:solidFill>
                <a:latin typeface="Arial" panose="020B0604020202020204" pitchFamily="34" charset="0"/>
                <a:cs typeface="Arial" panose="020B0604020202020204" pitchFamily="34" charset="0"/>
              </a:rPr>
              <a:t> y el sueño.</a:t>
            </a:r>
            <a:endParaRPr lang="es-CO" dirty="0">
              <a:solidFill>
                <a:schemeClr val="bg2">
                  <a:lumMod val="50000"/>
                </a:schemeClr>
              </a:solidFill>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EEBFA667-D6BB-46D8-B0EF-9502A880185B}"/>
              </a:ext>
            </a:extLst>
          </p:cNvPr>
          <p:cNvSpPr txBox="1"/>
          <p:nvPr/>
        </p:nvSpPr>
        <p:spPr>
          <a:xfrm>
            <a:off x="1354196" y="4922881"/>
            <a:ext cx="4741804" cy="1200329"/>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Le </a:t>
            </a:r>
            <a:r>
              <a:rPr lang="es-ES" b="1" dirty="0">
                <a:solidFill>
                  <a:srgbClr val="5C739C"/>
                </a:solidFill>
                <a:latin typeface="Arial" panose="020B0604020202020204" pitchFamily="34" charset="0"/>
                <a:cs typeface="Arial" panose="020B0604020202020204" pitchFamily="34" charset="0"/>
              </a:rPr>
              <a:t>raleaban</a:t>
            </a:r>
            <a:r>
              <a:rPr lang="es-ES" dirty="0">
                <a:solidFill>
                  <a:schemeClr val="bg2">
                    <a:lumMod val="50000"/>
                  </a:schemeClr>
                </a:solidFill>
                <a:latin typeface="Arial" panose="020B0604020202020204" pitchFamily="34" charset="0"/>
                <a:cs typeface="Arial" panose="020B0604020202020204" pitchFamily="34" charset="0"/>
              </a:rPr>
              <a:t> los cabellos y se afeitaba sólo cada dos o tres días, de modo que siempre andaba con una sombra grisácea ensuciándole la cara. </a:t>
            </a:r>
            <a:endParaRPr lang="es-CO" dirty="0">
              <a:solidFill>
                <a:schemeClr val="bg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1931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DB711B4-3E83-49EC-ABEB-0F373C6D278A}"/>
              </a:ext>
            </a:extLst>
          </p:cNvPr>
          <p:cNvSpPr txBox="1"/>
          <p:nvPr/>
        </p:nvSpPr>
        <p:spPr>
          <a:xfrm>
            <a:off x="1354196" y="1967087"/>
            <a:ext cx="4877271" cy="1477328"/>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Nadie que lo viera así, tan poca cosa, el perfecto </a:t>
            </a:r>
            <a:r>
              <a:rPr lang="es-ES" b="1" dirty="0">
                <a:solidFill>
                  <a:srgbClr val="5C739C"/>
                </a:solidFill>
                <a:latin typeface="Arial" panose="020B0604020202020204" pitchFamily="34" charset="0"/>
                <a:cs typeface="Arial" panose="020B0604020202020204" pitchFamily="34" charset="0"/>
              </a:rPr>
              <a:t>don nadie</a:t>
            </a:r>
            <a:r>
              <a:rPr lang="es-ES" dirty="0">
                <a:solidFill>
                  <a:schemeClr val="bg2">
                    <a:lumMod val="50000"/>
                  </a:schemeClr>
                </a:solidFill>
                <a:latin typeface="Arial" panose="020B0604020202020204" pitchFamily="34" charset="0"/>
                <a:cs typeface="Arial" panose="020B0604020202020204" pitchFamily="34" charset="0"/>
              </a:rPr>
              <a:t>, hubiera podido imaginarse la extraordinaria facilidad de que estaba dotado para los idiomas y su fabulosa </a:t>
            </a:r>
            <a:r>
              <a:rPr lang="es-ES" b="1" dirty="0">
                <a:solidFill>
                  <a:srgbClr val="E83566"/>
                </a:solidFill>
                <a:latin typeface="Arial" panose="020B0604020202020204" pitchFamily="34" charset="0"/>
                <a:cs typeface="Arial" panose="020B0604020202020204" pitchFamily="34" charset="0"/>
              </a:rPr>
              <a:t>aptitud</a:t>
            </a:r>
            <a:r>
              <a:rPr lang="es-ES" dirty="0">
                <a:solidFill>
                  <a:schemeClr val="bg2">
                    <a:lumMod val="50000"/>
                  </a:schemeClr>
                </a:solidFill>
                <a:latin typeface="Arial" panose="020B0604020202020204" pitchFamily="34" charset="0"/>
                <a:cs typeface="Arial" panose="020B0604020202020204" pitchFamily="34" charset="0"/>
              </a:rPr>
              <a:t> para interpretarlos.</a:t>
            </a:r>
            <a:endParaRPr lang="es-CO" dirty="0">
              <a:solidFill>
                <a:schemeClr val="bg2">
                  <a:lumMod val="50000"/>
                </a:schemeClr>
              </a:solidFill>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EEBFA667-D6BB-46D8-B0EF-9502A880185B}"/>
              </a:ext>
            </a:extLst>
          </p:cNvPr>
          <p:cNvSpPr txBox="1"/>
          <p:nvPr/>
        </p:nvSpPr>
        <p:spPr>
          <a:xfrm>
            <a:off x="1354196" y="3608362"/>
            <a:ext cx="4741804" cy="1477328"/>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 Todo el mundo lo admiraba y lo envidiaba, pero muy pocos de nuestros colegas lo querían. Los </a:t>
            </a:r>
            <a:r>
              <a:rPr lang="es-ES" b="1" dirty="0">
                <a:solidFill>
                  <a:srgbClr val="5C739C"/>
                </a:solidFill>
                <a:latin typeface="Arial" panose="020B0604020202020204" pitchFamily="34" charset="0"/>
                <a:cs typeface="Arial" panose="020B0604020202020204" pitchFamily="34" charset="0"/>
              </a:rPr>
              <a:t>abrumaban</a:t>
            </a:r>
            <a:r>
              <a:rPr lang="es-ES" dirty="0">
                <a:solidFill>
                  <a:schemeClr val="bg2">
                    <a:lumMod val="50000"/>
                  </a:schemeClr>
                </a:solidFill>
                <a:latin typeface="Arial" panose="020B0604020202020204" pitchFamily="34" charset="0"/>
                <a:cs typeface="Arial" panose="020B0604020202020204" pitchFamily="34" charset="0"/>
              </a:rPr>
              <a:t> su </a:t>
            </a:r>
            <a:r>
              <a:rPr lang="es-ES" b="1" dirty="0">
                <a:solidFill>
                  <a:srgbClr val="5C739C"/>
                </a:solidFill>
                <a:latin typeface="Arial" panose="020B0604020202020204" pitchFamily="34" charset="0"/>
                <a:cs typeface="Arial" panose="020B0604020202020204" pitchFamily="34" charset="0"/>
              </a:rPr>
              <a:t>locuacidad</a:t>
            </a:r>
            <a:r>
              <a:rPr lang="es-ES" dirty="0">
                <a:solidFill>
                  <a:schemeClr val="bg2">
                    <a:lumMod val="50000"/>
                  </a:schemeClr>
                </a:solidFill>
                <a:latin typeface="Arial" panose="020B0604020202020204" pitchFamily="34" charset="0"/>
                <a:cs typeface="Arial" panose="020B0604020202020204" pitchFamily="34" charset="0"/>
              </a:rPr>
              <a:t>, su falta de tacto, sus chiquillerías y la avidez con que acaparaba la conversación.</a:t>
            </a:r>
            <a:endParaRPr lang="es-CO" dirty="0">
              <a:solidFill>
                <a:schemeClr val="bg2">
                  <a:lumMod val="50000"/>
                </a:schemeClr>
              </a:solidFill>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FA43AAA6-1575-49A5-BE35-33B635CCD8BE}"/>
              </a:ext>
            </a:extLst>
          </p:cNvPr>
          <p:cNvSpPr txBox="1"/>
          <p:nvPr/>
        </p:nvSpPr>
        <p:spPr>
          <a:xfrm>
            <a:off x="4080934" y="6169116"/>
            <a:ext cx="5198533" cy="338554"/>
          </a:xfrm>
          <a:prstGeom prst="rect">
            <a:avLst/>
          </a:prstGeom>
          <a:noFill/>
        </p:spPr>
        <p:txBody>
          <a:bodyPr wrap="square">
            <a:spAutoFit/>
          </a:bodyPr>
          <a:lstStyle/>
          <a:p>
            <a:r>
              <a:rPr lang="es-ES" sz="1600" dirty="0">
                <a:solidFill>
                  <a:schemeClr val="tx1">
                    <a:lumMod val="85000"/>
                    <a:lumOff val="15000"/>
                  </a:schemeClr>
                </a:solidFill>
                <a:latin typeface="Cambria Math" panose="02040503050406030204" pitchFamily="18" charset="0"/>
                <a:ea typeface="Cambria Math" panose="02040503050406030204" pitchFamily="18" charset="0"/>
              </a:rPr>
              <a:t>Créditos: Travesuras de la ni</a:t>
            </a:r>
            <a:r>
              <a:rPr lang="es-CO" sz="1600" dirty="0">
                <a:solidFill>
                  <a:schemeClr val="tx1">
                    <a:lumMod val="85000"/>
                    <a:lumOff val="15000"/>
                  </a:schemeClr>
                </a:solidFill>
                <a:latin typeface="Cambria Math" panose="02040503050406030204" pitchFamily="18" charset="0"/>
                <a:ea typeface="Cambria Math" panose="02040503050406030204" pitchFamily="18" charset="0"/>
              </a:rPr>
              <a:t>ña mala – Mario Vargas Llosa</a:t>
            </a:r>
            <a:endParaRPr lang="es-ES" sz="1600" b="1" dirty="0">
              <a:solidFill>
                <a:schemeClr val="tx1">
                  <a:lumMod val="85000"/>
                  <a:lumOff val="15000"/>
                </a:schemeClr>
              </a:solidFill>
              <a:latin typeface="Cambria Math" panose="02040503050406030204" pitchFamily="18" charset="0"/>
              <a:ea typeface="Cambria Math" panose="02040503050406030204" pitchFamily="18" charset="0"/>
            </a:endParaRPr>
          </a:p>
        </p:txBody>
      </p:sp>
      <p:pic>
        <p:nvPicPr>
          <p:cNvPr id="3" name="Imagen 2" descr="Imagen que contiene persona, interior, hombre, joven&#10;&#10;Descripción generada automáticamente">
            <a:extLst>
              <a:ext uri="{FF2B5EF4-FFF2-40B4-BE49-F238E27FC236}">
                <a16:creationId xmlns:a16="http://schemas.microsoft.com/office/drawing/2014/main" id="{B08DBBD9-993A-4C26-8683-1759094A9FE6}"/>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flipH="1" flipV="1">
            <a:off x="6399390" y="0"/>
            <a:ext cx="3886200" cy="5819775"/>
          </a:xfrm>
          <a:prstGeom prst="rect">
            <a:avLst/>
          </a:prstGeom>
        </p:spPr>
      </p:pic>
    </p:spTree>
    <p:extLst>
      <p:ext uri="{BB962C8B-B14F-4D97-AF65-F5344CB8AC3E}">
        <p14:creationId xmlns:p14="http://schemas.microsoft.com/office/powerpoint/2010/main" val="1889243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06CDA0E-7A2F-4EBE-ABD3-0CE610FBF91D}"/>
              </a:ext>
            </a:extLst>
          </p:cNvPr>
          <p:cNvSpPr txBox="1"/>
          <p:nvPr/>
        </p:nvSpPr>
        <p:spPr>
          <a:xfrm>
            <a:off x="5637225" y="4278493"/>
            <a:ext cx="5990331" cy="1569660"/>
          </a:xfrm>
          <a:prstGeom prst="rect">
            <a:avLst/>
          </a:prstGeom>
          <a:noFill/>
        </p:spPr>
        <p:txBody>
          <a:bodyPr wrap="square">
            <a:spAutoFit/>
          </a:bodyPr>
          <a:lstStyle/>
          <a:p>
            <a:r>
              <a:rPr lang="es-ES" sz="1600" dirty="0">
                <a:solidFill>
                  <a:schemeClr val="bg2">
                    <a:lumMod val="25000"/>
                  </a:schemeClr>
                </a:solidFill>
                <a:latin typeface="Arial" panose="020B0604020202020204" pitchFamily="34" charset="0"/>
                <a:cs typeface="Arial" panose="020B0604020202020204" pitchFamily="34" charset="0"/>
              </a:rPr>
              <a:t>El </a:t>
            </a:r>
            <a:r>
              <a:rPr lang="es-ES" sz="3200" dirty="0">
                <a:solidFill>
                  <a:srgbClr val="5C739C"/>
                </a:solidFill>
                <a:latin typeface="Arial" panose="020B0604020202020204" pitchFamily="34" charset="0"/>
                <a:cs typeface="Arial" panose="020B0604020202020204" pitchFamily="34" charset="0"/>
              </a:rPr>
              <a:t>porcentaje</a:t>
            </a:r>
            <a:r>
              <a:rPr lang="es-ES" sz="1600" dirty="0">
                <a:solidFill>
                  <a:schemeClr val="bg2">
                    <a:lumMod val="25000"/>
                  </a:schemeClr>
                </a:solidFill>
                <a:latin typeface="Arial" panose="020B0604020202020204" pitchFamily="34" charset="0"/>
                <a:cs typeface="Arial" panose="020B0604020202020204" pitchFamily="34" charset="0"/>
              </a:rPr>
              <a:t> en realidad no es relevante, si lo que queremos es simplemente disfrutar de una lectura, podemos quedar con </a:t>
            </a:r>
            <a:r>
              <a:rPr lang="es-ES" sz="1600" dirty="0">
                <a:solidFill>
                  <a:srgbClr val="E83566"/>
                </a:solidFill>
                <a:latin typeface="Arial" panose="020B0604020202020204" pitchFamily="34" charset="0"/>
                <a:cs typeface="Arial" panose="020B0604020202020204" pitchFamily="34" charset="0"/>
              </a:rPr>
              <a:t>la deuda </a:t>
            </a:r>
            <a:r>
              <a:rPr lang="es-ES" sz="1600" dirty="0">
                <a:solidFill>
                  <a:schemeClr val="bg2">
                    <a:lumMod val="25000"/>
                  </a:schemeClr>
                </a:solidFill>
                <a:latin typeface="Arial" panose="020B0604020202020204" pitchFamily="34" charset="0"/>
                <a:cs typeface="Arial" panose="020B0604020202020204" pitchFamily="34" charset="0"/>
              </a:rPr>
              <a:t>de las palabras que no conocemos, al consultarlas se abren nuevos caminos que posiblemente puedan ser recorridos.</a:t>
            </a:r>
          </a:p>
        </p:txBody>
      </p:sp>
      <p:pic>
        <p:nvPicPr>
          <p:cNvPr id="6" name="Imagen 5" descr="Diagrama&#10;&#10;Descripción generada automáticamente">
            <a:extLst>
              <a:ext uri="{FF2B5EF4-FFF2-40B4-BE49-F238E27FC236}">
                <a16:creationId xmlns:a16="http://schemas.microsoft.com/office/drawing/2014/main" id="{77A86576-FADC-446F-86D5-4773F597DFE7}"/>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rot="5400000">
            <a:off x="854346" y="-301186"/>
            <a:ext cx="4210758" cy="5558201"/>
          </a:xfrm>
          <a:prstGeom prst="rect">
            <a:avLst/>
          </a:prstGeom>
        </p:spPr>
      </p:pic>
    </p:spTree>
    <p:extLst>
      <p:ext uri="{BB962C8B-B14F-4D97-AF65-F5344CB8AC3E}">
        <p14:creationId xmlns:p14="http://schemas.microsoft.com/office/powerpoint/2010/main" val="209153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5A6A5B12-D7A5-4517-BFB4-E14FBA09EB6E}"/>
              </a:ext>
            </a:extLst>
          </p:cNvPr>
          <p:cNvSpPr txBox="1"/>
          <p:nvPr/>
        </p:nvSpPr>
        <p:spPr>
          <a:xfrm>
            <a:off x="7786925" y="4574664"/>
            <a:ext cx="2933938" cy="923330"/>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Experto entusiasta de cualquier tipo, </a:t>
            </a:r>
            <a:r>
              <a:rPr lang="es-ES" dirty="0" err="1">
                <a:solidFill>
                  <a:srgbClr val="E83566"/>
                </a:solidFill>
                <a:latin typeface="Arial" panose="020B0604020202020204" pitchFamily="34" charset="0"/>
                <a:cs typeface="Arial" panose="020B0604020202020204" pitchFamily="34" charset="0"/>
              </a:rPr>
              <a:t>hack</a:t>
            </a:r>
            <a:r>
              <a:rPr lang="es-ES" dirty="0">
                <a:solidFill>
                  <a:schemeClr val="bg2">
                    <a:lumMod val="50000"/>
                  </a:schemeClr>
                </a:solidFill>
                <a:latin typeface="Arial" panose="020B0604020202020204" pitchFamily="34" charset="0"/>
                <a:cs typeface="Arial" panose="020B0604020202020204" pitchFamily="34" charset="0"/>
              </a:rPr>
              <a:t> solución creativa.</a:t>
            </a:r>
            <a:endParaRPr lang="es-CO" dirty="0">
              <a:solidFill>
                <a:schemeClr val="bg2">
                  <a:lumMod val="50000"/>
                </a:schemeClr>
              </a:solidFill>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49A50817-6237-4158-BF5E-986EF483F56D}"/>
              </a:ext>
            </a:extLst>
          </p:cNvPr>
          <p:cNvSpPr txBox="1"/>
          <p:nvPr/>
        </p:nvSpPr>
        <p:spPr>
          <a:xfrm>
            <a:off x="3255950" y="2333939"/>
            <a:ext cx="2933938" cy="923330"/>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Unilateral, carece de un punto de vista neutral o </a:t>
            </a:r>
            <a:r>
              <a:rPr lang="es-ES" dirty="0">
                <a:solidFill>
                  <a:srgbClr val="5C739C"/>
                </a:solidFill>
                <a:latin typeface="Arial" panose="020B0604020202020204" pitchFamily="34" charset="0"/>
                <a:cs typeface="Arial" panose="020B0604020202020204" pitchFamily="34" charset="0"/>
              </a:rPr>
              <a:t>no tiene una mente abierta</a:t>
            </a:r>
            <a:endParaRPr lang="es-CO" dirty="0">
              <a:solidFill>
                <a:srgbClr val="5C739C"/>
              </a:solidFill>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60C8AFD2-0E13-4D1F-9819-A82AA2BE7A3A}"/>
              </a:ext>
            </a:extLst>
          </p:cNvPr>
          <p:cNvSpPr txBox="1"/>
          <p:nvPr/>
        </p:nvSpPr>
        <p:spPr>
          <a:xfrm>
            <a:off x="7786925" y="5497274"/>
            <a:ext cx="1399233" cy="369332"/>
          </a:xfrm>
          <a:prstGeom prst="rect">
            <a:avLst/>
          </a:prstGeom>
          <a:noFill/>
        </p:spPr>
        <p:txBody>
          <a:bodyPr wrap="square">
            <a:spAutoFit/>
          </a:bodyPr>
          <a:lstStyle/>
          <a:p>
            <a:r>
              <a:rPr lang="es-ES" strike="sngStrike" dirty="0">
                <a:solidFill>
                  <a:schemeClr val="bg2">
                    <a:lumMod val="75000"/>
                  </a:schemeClr>
                </a:solidFill>
                <a:latin typeface="Arial" panose="020B0604020202020204" pitchFamily="34" charset="0"/>
                <a:cs typeface="Arial" panose="020B0604020202020204" pitchFamily="34" charset="0"/>
              </a:rPr>
              <a:t>cacharrero</a:t>
            </a:r>
            <a:endParaRPr lang="es-CO" strike="sngStrike" dirty="0">
              <a:solidFill>
                <a:schemeClr val="bg2">
                  <a:lumMod val="75000"/>
                </a:schemeClr>
              </a:solidFill>
              <a:latin typeface="Arial" panose="020B0604020202020204" pitchFamily="34" charset="0"/>
              <a:cs typeface="Arial" panose="020B0604020202020204" pitchFamily="34" charset="0"/>
            </a:endParaRPr>
          </a:p>
        </p:txBody>
      </p:sp>
      <p:pic>
        <p:nvPicPr>
          <p:cNvPr id="13" name="Imagen 12">
            <a:extLst>
              <a:ext uri="{FF2B5EF4-FFF2-40B4-BE49-F238E27FC236}">
                <a16:creationId xmlns:a16="http://schemas.microsoft.com/office/drawing/2014/main" id="{9C2C63E8-9094-4F14-A87A-3CC656A3E220}"/>
              </a:ext>
            </a:extLst>
          </p:cNvPr>
          <p:cNvPicPr>
            <a:picLocks noChangeAspect="1"/>
          </p:cNvPicPr>
          <p:nvPr/>
        </p:nvPicPr>
        <p:blipFill>
          <a:blip r:embed="rId2"/>
          <a:stretch>
            <a:fillRect/>
          </a:stretch>
        </p:blipFill>
        <p:spPr>
          <a:xfrm>
            <a:off x="1176925" y="2333939"/>
            <a:ext cx="205029" cy="173485"/>
          </a:xfrm>
          <a:prstGeom prst="rect">
            <a:avLst/>
          </a:prstGeom>
        </p:spPr>
      </p:pic>
      <p:sp>
        <p:nvSpPr>
          <p:cNvPr id="14" name="CuadroTexto 13">
            <a:extLst>
              <a:ext uri="{FF2B5EF4-FFF2-40B4-BE49-F238E27FC236}">
                <a16:creationId xmlns:a16="http://schemas.microsoft.com/office/drawing/2014/main" id="{2C92B62E-59FA-4B57-BD53-B65713D794D1}"/>
              </a:ext>
            </a:extLst>
          </p:cNvPr>
          <p:cNvSpPr txBox="1"/>
          <p:nvPr/>
        </p:nvSpPr>
        <p:spPr>
          <a:xfrm>
            <a:off x="6819680" y="4578609"/>
            <a:ext cx="1159800" cy="369332"/>
          </a:xfrm>
          <a:prstGeom prst="rect">
            <a:avLst/>
          </a:prstGeom>
          <a:noFill/>
        </p:spPr>
        <p:txBody>
          <a:bodyPr wrap="square">
            <a:spAutoFit/>
          </a:bodyPr>
          <a:lstStyle/>
          <a:p>
            <a:r>
              <a:rPr lang="es-ES" dirty="0">
                <a:solidFill>
                  <a:schemeClr val="bg2">
                    <a:lumMod val="90000"/>
                  </a:schemeClr>
                </a:solidFill>
                <a:latin typeface="Arial" panose="020B0604020202020204" pitchFamily="34" charset="0"/>
                <a:cs typeface="Arial" panose="020B0604020202020204" pitchFamily="34" charset="0"/>
              </a:rPr>
              <a:t>solución</a:t>
            </a:r>
            <a:endParaRPr lang="es-CO" dirty="0">
              <a:solidFill>
                <a:schemeClr val="bg2">
                  <a:lumMod val="90000"/>
                </a:schemeClr>
              </a:solid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D3027117-45C5-4410-9A8C-8083057C8445}"/>
              </a:ext>
            </a:extLst>
          </p:cNvPr>
          <p:cNvSpPr txBox="1"/>
          <p:nvPr/>
        </p:nvSpPr>
        <p:spPr>
          <a:xfrm>
            <a:off x="3255950" y="3199941"/>
            <a:ext cx="1159800" cy="369332"/>
          </a:xfrm>
          <a:prstGeom prst="rect">
            <a:avLst/>
          </a:prstGeom>
          <a:noFill/>
        </p:spPr>
        <p:txBody>
          <a:bodyPr wrap="square">
            <a:spAutoFit/>
          </a:bodyPr>
          <a:lstStyle/>
          <a:p>
            <a:r>
              <a:rPr lang="es-ES" dirty="0">
                <a:solidFill>
                  <a:schemeClr val="bg2">
                    <a:lumMod val="90000"/>
                  </a:schemeClr>
                </a:solidFill>
                <a:latin typeface="Arial" panose="020B0604020202020204" pitchFamily="34" charset="0"/>
                <a:cs typeface="Arial" panose="020B0604020202020204" pitchFamily="34" charset="0"/>
              </a:rPr>
              <a:t>problema</a:t>
            </a:r>
            <a:endParaRPr lang="es-CO" dirty="0">
              <a:solidFill>
                <a:schemeClr val="bg2">
                  <a:lumMod val="90000"/>
                </a:schemeClr>
              </a:solidFill>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E334C997-2360-496C-920A-B8DC359F49EF}"/>
              </a:ext>
            </a:extLst>
          </p:cNvPr>
          <p:cNvSpPr txBox="1"/>
          <p:nvPr/>
        </p:nvSpPr>
        <p:spPr>
          <a:xfrm>
            <a:off x="5732358" y="3429000"/>
            <a:ext cx="915059" cy="923330"/>
          </a:xfrm>
          <a:prstGeom prst="rect">
            <a:avLst/>
          </a:prstGeom>
          <a:noFill/>
        </p:spPr>
        <p:txBody>
          <a:bodyPr wrap="none" rtlCol="0">
            <a:spAutoFit/>
          </a:bodyPr>
          <a:lstStyle/>
          <a:p>
            <a:r>
              <a:rPr lang="es-CO"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VS</a:t>
            </a:r>
          </a:p>
        </p:txBody>
      </p:sp>
      <p:sp>
        <p:nvSpPr>
          <p:cNvPr id="16" name="CuadroTexto 15">
            <a:extLst>
              <a:ext uri="{FF2B5EF4-FFF2-40B4-BE49-F238E27FC236}">
                <a16:creationId xmlns:a16="http://schemas.microsoft.com/office/drawing/2014/main" id="{E24B35B3-C0A4-4264-9CA8-DDD7BB8C746A}"/>
              </a:ext>
            </a:extLst>
          </p:cNvPr>
          <p:cNvSpPr txBox="1"/>
          <p:nvPr/>
        </p:nvSpPr>
        <p:spPr>
          <a:xfrm>
            <a:off x="1327025" y="2026163"/>
            <a:ext cx="2066591" cy="769441"/>
          </a:xfrm>
          <a:prstGeom prst="rect">
            <a:avLst/>
          </a:prstGeom>
          <a:noFill/>
        </p:spPr>
        <p:txBody>
          <a:bodyPr wrap="none" rtlCol="0">
            <a:spAutoFit/>
          </a:bodyPr>
          <a:lstStyle/>
          <a:p>
            <a:r>
              <a:rPr lang="es-CO" sz="4400" dirty="0">
                <a:ln w="19050">
                  <a:solidFill>
                    <a:srgbClr val="5C739C"/>
                  </a:solidFill>
                </a:ln>
                <a:noFill/>
                <a:latin typeface="Arial Black" panose="020B0A04020102020204" pitchFamily="34" charset="0"/>
              </a:rPr>
              <a:t>Se</a:t>
            </a:r>
            <a:r>
              <a:rPr lang="es-CO" sz="4400" dirty="0">
                <a:ln w="19050">
                  <a:solidFill>
                    <a:srgbClr val="5C739C"/>
                  </a:solidFill>
                </a:ln>
                <a:solidFill>
                  <a:srgbClr val="5C739C"/>
                </a:solidFill>
                <a:latin typeface="Arial Black" panose="020B0A04020102020204" pitchFamily="34" charset="0"/>
              </a:rPr>
              <a:t>s</a:t>
            </a:r>
            <a:r>
              <a:rPr lang="es-CO" sz="4400" dirty="0">
                <a:ln w="19050">
                  <a:solidFill>
                    <a:srgbClr val="5C739C"/>
                  </a:solidFill>
                </a:ln>
                <a:noFill/>
                <a:latin typeface="Arial Black" panose="020B0A04020102020204" pitchFamily="34" charset="0"/>
              </a:rPr>
              <a:t>go</a:t>
            </a:r>
          </a:p>
        </p:txBody>
      </p:sp>
      <p:pic>
        <p:nvPicPr>
          <p:cNvPr id="17" name="Imagen 16">
            <a:extLst>
              <a:ext uri="{FF2B5EF4-FFF2-40B4-BE49-F238E27FC236}">
                <a16:creationId xmlns:a16="http://schemas.microsoft.com/office/drawing/2014/main" id="{6670ACA5-0621-4D90-AECC-05867BE5B1DB}"/>
              </a:ext>
            </a:extLst>
          </p:cNvPr>
          <p:cNvPicPr>
            <a:picLocks noChangeAspect="1"/>
          </p:cNvPicPr>
          <p:nvPr/>
        </p:nvPicPr>
        <p:blipFill>
          <a:blip r:embed="rId2"/>
          <a:stretch>
            <a:fillRect/>
          </a:stretch>
        </p:blipFill>
        <p:spPr>
          <a:xfrm>
            <a:off x="6926658" y="4251895"/>
            <a:ext cx="205029" cy="173485"/>
          </a:xfrm>
          <a:prstGeom prst="rect">
            <a:avLst/>
          </a:prstGeom>
        </p:spPr>
      </p:pic>
      <p:sp>
        <p:nvSpPr>
          <p:cNvPr id="18" name="CuadroTexto 17">
            <a:extLst>
              <a:ext uri="{FF2B5EF4-FFF2-40B4-BE49-F238E27FC236}">
                <a16:creationId xmlns:a16="http://schemas.microsoft.com/office/drawing/2014/main" id="{3692F80C-3F45-4ED9-A979-2BFFB330A118}"/>
              </a:ext>
            </a:extLst>
          </p:cNvPr>
          <p:cNvSpPr txBox="1"/>
          <p:nvPr/>
        </p:nvSpPr>
        <p:spPr>
          <a:xfrm>
            <a:off x="7076758" y="3944119"/>
            <a:ext cx="2382319" cy="769441"/>
          </a:xfrm>
          <a:prstGeom prst="rect">
            <a:avLst/>
          </a:prstGeom>
          <a:noFill/>
        </p:spPr>
        <p:txBody>
          <a:bodyPr wrap="none" rtlCol="0">
            <a:spAutoFit/>
          </a:bodyPr>
          <a:lstStyle/>
          <a:p>
            <a:r>
              <a:rPr lang="es-CO" sz="4400" dirty="0">
                <a:ln w="19050">
                  <a:solidFill>
                    <a:srgbClr val="E83566"/>
                  </a:solidFill>
                </a:ln>
                <a:noFill/>
                <a:latin typeface="Arial Black" panose="020B0A04020102020204" pitchFamily="34" charset="0"/>
              </a:rPr>
              <a:t>Hack</a:t>
            </a:r>
            <a:r>
              <a:rPr lang="es-CO" sz="4400" dirty="0">
                <a:ln w="19050">
                  <a:solidFill>
                    <a:srgbClr val="E83566"/>
                  </a:solidFill>
                </a:ln>
                <a:solidFill>
                  <a:srgbClr val="E83566"/>
                </a:solidFill>
                <a:latin typeface="Arial Black" panose="020B0A04020102020204" pitchFamily="34" charset="0"/>
              </a:rPr>
              <a:t>e</a:t>
            </a:r>
            <a:r>
              <a:rPr lang="es-CO" sz="4400" dirty="0">
                <a:ln w="19050">
                  <a:solidFill>
                    <a:srgbClr val="E83566"/>
                  </a:solidFill>
                </a:ln>
                <a:noFill/>
                <a:latin typeface="Arial Black" panose="020B0A04020102020204" pitchFamily="34" charset="0"/>
              </a:rPr>
              <a:t>r</a:t>
            </a:r>
          </a:p>
        </p:txBody>
      </p:sp>
    </p:spTree>
    <p:extLst>
      <p:ext uri="{BB962C8B-B14F-4D97-AF65-F5344CB8AC3E}">
        <p14:creationId xmlns:p14="http://schemas.microsoft.com/office/powerpoint/2010/main" val="696006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interior, manzana, foto, tabla&#10;&#10;Descripción generada automáticamente">
            <a:extLst>
              <a:ext uri="{FF2B5EF4-FFF2-40B4-BE49-F238E27FC236}">
                <a16:creationId xmlns:a16="http://schemas.microsoft.com/office/drawing/2014/main" id="{61E549B8-3286-48C2-9B8D-4B454867BF94}"/>
              </a:ext>
            </a:extLst>
          </p:cNvPr>
          <p:cNvPicPr>
            <a:picLocks noChangeAspect="1"/>
          </p:cNvPicPr>
          <p:nvPr/>
        </p:nvPicPr>
        <p:blipFill rotWithShape="1">
          <a:blip r:embed="rId2">
            <a:clrChange>
              <a:clrFrom>
                <a:srgbClr val="FFFFFF"/>
              </a:clrFrom>
              <a:clrTo>
                <a:srgbClr val="FFFFFF">
                  <a:alpha val="0"/>
                </a:srgbClr>
              </a:clrTo>
            </a:clrChange>
            <a:duotone>
              <a:prstClr val="black"/>
              <a:srgbClr val="E83566">
                <a:tint val="45000"/>
                <a:satMod val="400000"/>
              </a:srgbClr>
            </a:duotone>
            <a:alphaModFix amt="50000"/>
            <a:extLst>
              <a:ext uri="{BEBA8EAE-BF5A-486C-A8C5-ECC9F3942E4B}">
                <a14:imgProps xmlns:a14="http://schemas.microsoft.com/office/drawing/2010/main">
                  <a14:imgLayer r:embed="rId3">
                    <a14:imgEffect>
                      <a14:artisticGlowDiffused/>
                    </a14:imgEffect>
                    <a14:imgEffect>
                      <a14:sharpenSoften amount="25000"/>
                    </a14:imgEffect>
                  </a14:imgLayer>
                </a14:imgProps>
              </a:ext>
            </a:extLst>
          </a:blip>
          <a:srcRect t="3824"/>
          <a:stretch/>
        </p:blipFill>
        <p:spPr>
          <a:xfrm>
            <a:off x="3056692" y="-1"/>
            <a:ext cx="6078615" cy="6417523"/>
          </a:xfrm>
          <a:prstGeom prst="rect">
            <a:avLst/>
          </a:prstGeom>
        </p:spPr>
      </p:pic>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4"/>
          <a:stretch>
            <a:fillRect/>
          </a:stretch>
        </p:blipFill>
        <p:spPr>
          <a:xfrm>
            <a:off x="5848378" y="3314767"/>
            <a:ext cx="205029" cy="173485"/>
          </a:xfrm>
          <a:prstGeom prst="rect">
            <a:avLst/>
          </a:prstGeom>
        </p:spPr>
      </p:pic>
      <p:sp>
        <p:nvSpPr>
          <p:cNvPr id="4" name="CuadroTexto 3">
            <a:extLst>
              <a:ext uri="{FF2B5EF4-FFF2-40B4-BE49-F238E27FC236}">
                <a16:creationId xmlns:a16="http://schemas.microsoft.com/office/drawing/2014/main" id="{83D72A93-FFE2-4BCC-9E41-9E49803C5B03}"/>
              </a:ext>
            </a:extLst>
          </p:cNvPr>
          <p:cNvSpPr txBox="1"/>
          <p:nvPr/>
        </p:nvSpPr>
        <p:spPr>
          <a:xfrm rot="20291011">
            <a:off x="6344745" y="817450"/>
            <a:ext cx="3031137" cy="5201424"/>
          </a:xfrm>
          <a:prstGeom prst="rect">
            <a:avLst/>
          </a:prstGeom>
          <a:noFill/>
        </p:spPr>
        <p:txBody>
          <a:bodyPr wrap="square" rtlCol="0">
            <a:spAutoFit/>
          </a:bodyPr>
          <a:lstStyle/>
          <a:p>
            <a:r>
              <a:rPr lang="es-CO" sz="16600" b="1" dirty="0" err="1">
                <a:ln w="19050">
                  <a:solidFill>
                    <a:srgbClr val="5C739C"/>
                  </a:solidFill>
                </a:ln>
                <a:solidFill>
                  <a:srgbClr val="5C739C"/>
                </a:solidFill>
                <a:latin typeface="Arial" panose="020B0604020202020204" pitchFamily="34" charset="0"/>
                <a:cs typeface="Arial" panose="020B0604020202020204" pitchFamily="34" charset="0"/>
              </a:rPr>
              <a:t>S</a:t>
            </a:r>
            <a:r>
              <a:rPr lang="es-CO" sz="16600" b="1" dirty="0" err="1">
                <a:ln w="19050">
                  <a:solidFill>
                    <a:srgbClr val="5C739C"/>
                  </a:solidFill>
                </a:ln>
                <a:noFill/>
                <a:latin typeface="Arial" panose="020B0604020202020204" pitchFamily="34" charset="0"/>
                <a:cs typeface="Arial" panose="020B0604020202020204" pitchFamily="34" charset="0"/>
              </a:rPr>
              <a:t>es</a:t>
            </a:r>
            <a:endParaRPr lang="es-CO" sz="148100" b="1" dirty="0">
              <a:ln w="19050">
                <a:solidFill>
                  <a:srgbClr val="5C739C"/>
                </a:solidFill>
              </a:ln>
              <a:no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0CD75024-FC7C-48E6-8C69-BB55683265D6}"/>
              </a:ext>
            </a:extLst>
          </p:cNvPr>
          <p:cNvSpPr txBox="1"/>
          <p:nvPr/>
        </p:nvSpPr>
        <p:spPr>
          <a:xfrm rot="20291011">
            <a:off x="7890055" y="1878333"/>
            <a:ext cx="3031137" cy="1862048"/>
          </a:xfrm>
          <a:prstGeom prst="rect">
            <a:avLst/>
          </a:prstGeom>
          <a:noFill/>
        </p:spPr>
        <p:txBody>
          <a:bodyPr wrap="square" rtlCol="0">
            <a:spAutoFit/>
          </a:bodyPr>
          <a:lstStyle/>
          <a:p>
            <a:r>
              <a:rPr lang="es-CO" sz="11500" b="1" dirty="0" err="1">
                <a:ln w="19050">
                  <a:solidFill>
                    <a:srgbClr val="5C739C"/>
                  </a:solidFill>
                </a:ln>
                <a:solidFill>
                  <a:srgbClr val="5C739C"/>
                </a:solidFill>
                <a:latin typeface="Arial" panose="020B0604020202020204" pitchFamily="34" charset="0"/>
                <a:cs typeface="Arial" panose="020B0604020202020204" pitchFamily="34" charset="0"/>
              </a:rPr>
              <a:t>go</a:t>
            </a:r>
            <a:endParaRPr lang="es-CO" sz="85700" b="1" dirty="0">
              <a:ln w="19050">
                <a:solidFill>
                  <a:srgbClr val="5C739C"/>
                </a:solidFill>
              </a:ln>
              <a:solidFill>
                <a:srgbClr val="5C739C"/>
              </a:solidFill>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B75E1C4E-2F1B-46A8-8CFF-8A1542C858EE}"/>
              </a:ext>
            </a:extLst>
          </p:cNvPr>
          <p:cNvSpPr txBox="1"/>
          <p:nvPr/>
        </p:nvSpPr>
        <p:spPr>
          <a:xfrm rot="20291011">
            <a:off x="6111432" y="1972571"/>
            <a:ext cx="3031137" cy="1862048"/>
          </a:xfrm>
          <a:prstGeom prst="rect">
            <a:avLst/>
          </a:prstGeom>
          <a:noFill/>
        </p:spPr>
        <p:txBody>
          <a:bodyPr wrap="square" rtlCol="0">
            <a:spAutoFit/>
          </a:bodyPr>
          <a:lstStyle/>
          <a:p>
            <a:r>
              <a:rPr lang="es-CO" sz="11500" b="1" dirty="0" err="1">
                <a:ln w="19050">
                  <a:solidFill>
                    <a:srgbClr val="E83566"/>
                  </a:solidFill>
                </a:ln>
                <a:solidFill>
                  <a:srgbClr val="E83566"/>
                </a:solidFill>
                <a:latin typeface="Arial" panose="020B0604020202020204" pitchFamily="34" charset="0"/>
                <a:cs typeface="Arial" panose="020B0604020202020204" pitchFamily="34" charset="0"/>
              </a:rPr>
              <a:t>Se</a:t>
            </a:r>
            <a:r>
              <a:rPr lang="es-CO" sz="11500" b="1" dirty="0" err="1">
                <a:ln w="19050">
                  <a:solidFill>
                    <a:srgbClr val="E83566"/>
                  </a:solidFill>
                </a:ln>
                <a:noFill/>
                <a:latin typeface="Arial" panose="020B0604020202020204" pitchFamily="34" charset="0"/>
                <a:cs typeface="Arial" panose="020B0604020202020204" pitchFamily="34" charset="0"/>
              </a:rPr>
              <a:t>s</a:t>
            </a:r>
            <a:endParaRPr lang="es-CO" sz="85700" b="1" dirty="0">
              <a:ln w="19050">
                <a:solidFill>
                  <a:srgbClr val="E83566"/>
                </a:solidFill>
              </a:ln>
              <a:noFill/>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04CE5BF3-2169-4BCB-886E-B2AAB1A2D983}"/>
              </a:ext>
            </a:extLst>
          </p:cNvPr>
          <p:cNvSpPr txBox="1"/>
          <p:nvPr/>
        </p:nvSpPr>
        <p:spPr>
          <a:xfrm rot="20291011">
            <a:off x="6985807" y="2574588"/>
            <a:ext cx="3031137" cy="1862048"/>
          </a:xfrm>
          <a:prstGeom prst="rect">
            <a:avLst/>
          </a:prstGeom>
          <a:noFill/>
        </p:spPr>
        <p:txBody>
          <a:bodyPr wrap="square" rtlCol="0">
            <a:spAutoFit/>
          </a:bodyPr>
          <a:lstStyle/>
          <a:p>
            <a:r>
              <a:rPr lang="es-CO" sz="11500" b="1" dirty="0" err="1">
                <a:ln w="19050">
                  <a:solidFill>
                    <a:srgbClr val="E83566"/>
                  </a:solidFill>
                </a:ln>
                <a:noFill/>
                <a:latin typeface="Arial" panose="020B0604020202020204" pitchFamily="34" charset="0"/>
                <a:cs typeface="Arial" panose="020B0604020202020204" pitchFamily="34" charset="0"/>
              </a:rPr>
              <a:t>go</a:t>
            </a:r>
            <a:endParaRPr lang="es-CO" sz="85700" b="1" dirty="0">
              <a:ln w="19050">
                <a:solidFill>
                  <a:srgbClr val="E83566"/>
                </a:solidFill>
              </a:ln>
              <a:no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7333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2"/>
          <a:stretch>
            <a:fillRect/>
          </a:stretch>
        </p:blipFill>
        <p:spPr>
          <a:xfrm rot="16200000">
            <a:off x="2289723" y="2543633"/>
            <a:ext cx="571500" cy="152400"/>
          </a:xfrm>
          <a:prstGeom prst="rect">
            <a:avLst/>
          </a:prstGeom>
        </p:spPr>
      </p:pic>
      <p:pic>
        <p:nvPicPr>
          <p:cNvPr id="19" name="Imagen 18">
            <a:extLst>
              <a:ext uri="{FF2B5EF4-FFF2-40B4-BE49-F238E27FC236}">
                <a16:creationId xmlns:a16="http://schemas.microsoft.com/office/drawing/2014/main" id="{1B17433A-7D69-471E-B131-1E1813A6BCF6}"/>
              </a:ext>
            </a:extLst>
          </p:cNvPr>
          <p:cNvPicPr>
            <a:picLocks noChangeAspect="1"/>
          </p:cNvPicPr>
          <p:nvPr/>
        </p:nvPicPr>
        <p:blipFill>
          <a:blip r:embed="rId3"/>
          <a:stretch>
            <a:fillRect/>
          </a:stretch>
        </p:blipFill>
        <p:spPr>
          <a:xfrm>
            <a:off x="6491111" y="5269027"/>
            <a:ext cx="205029" cy="173485"/>
          </a:xfrm>
          <a:prstGeom prst="rect">
            <a:avLst/>
          </a:prstGeom>
        </p:spPr>
      </p:pic>
      <p:sp>
        <p:nvSpPr>
          <p:cNvPr id="4" name="CuadroTexto 3">
            <a:extLst>
              <a:ext uri="{FF2B5EF4-FFF2-40B4-BE49-F238E27FC236}">
                <a16:creationId xmlns:a16="http://schemas.microsoft.com/office/drawing/2014/main" id="{1CD0B001-368B-4876-BA4E-2DC4A68E0E87}"/>
              </a:ext>
            </a:extLst>
          </p:cNvPr>
          <p:cNvSpPr txBox="1"/>
          <p:nvPr/>
        </p:nvSpPr>
        <p:spPr>
          <a:xfrm>
            <a:off x="2402927" y="3344612"/>
            <a:ext cx="3083473" cy="1477328"/>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El efecto del exceso de confianza prescinde de la diferencia entre lo que la gente sabe realmente y lo que cree saber</a:t>
            </a:r>
          </a:p>
        </p:txBody>
      </p:sp>
      <p:sp>
        <p:nvSpPr>
          <p:cNvPr id="6" name="CuadroTexto 5">
            <a:extLst>
              <a:ext uri="{FF2B5EF4-FFF2-40B4-BE49-F238E27FC236}">
                <a16:creationId xmlns:a16="http://schemas.microsoft.com/office/drawing/2014/main" id="{4796EDEA-88B2-4D26-8BF3-324D95CF383C}"/>
              </a:ext>
            </a:extLst>
          </p:cNvPr>
          <p:cNvSpPr txBox="1"/>
          <p:nvPr/>
        </p:nvSpPr>
        <p:spPr>
          <a:xfrm>
            <a:off x="2402927" y="2932770"/>
            <a:ext cx="3083473"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Exceso de confianza</a:t>
            </a:r>
          </a:p>
        </p:txBody>
      </p:sp>
      <p:pic>
        <p:nvPicPr>
          <p:cNvPr id="7" name="Imagen 6">
            <a:extLst>
              <a:ext uri="{FF2B5EF4-FFF2-40B4-BE49-F238E27FC236}">
                <a16:creationId xmlns:a16="http://schemas.microsoft.com/office/drawing/2014/main" id="{AACE85AC-9A2B-4B2E-9A6B-A9094A45ACD7}"/>
              </a:ext>
            </a:extLst>
          </p:cNvPr>
          <p:cNvPicPr>
            <a:picLocks noChangeAspect="1"/>
          </p:cNvPicPr>
          <p:nvPr/>
        </p:nvPicPr>
        <p:blipFill>
          <a:blip r:embed="rId3"/>
          <a:stretch>
            <a:fillRect/>
          </a:stretch>
        </p:blipFill>
        <p:spPr>
          <a:xfrm>
            <a:off x="2161905" y="3070571"/>
            <a:ext cx="205029" cy="173485"/>
          </a:xfrm>
          <a:prstGeom prst="rect">
            <a:avLst/>
          </a:prstGeom>
        </p:spPr>
      </p:pic>
      <p:sp>
        <p:nvSpPr>
          <p:cNvPr id="8" name="CuadroTexto 7">
            <a:extLst>
              <a:ext uri="{FF2B5EF4-FFF2-40B4-BE49-F238E27FC236}">
                <a16:creationId xmlns:a16="http://schemas.microsoft.com/office/drawing/2014/main" id="{C1450177-D953-452D-B07D-EC5341403EBD}"/>
              </a:ext>
            </a:extLst>
          </p:cNvPr>
          <p:cNvSpPr txBox="1"/>
          <p:nvPr/>
        </p:nvSpPr>
        <p:spPr>
          <a:xfrm>
            <a:off x="6409174" y="1440369"/>
            <a:ext cx="3208959" cy="3693319"/>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Equivocarse es humano. Resulta más grave el hecho de que, en presencia de una autoridad, hagamos retroceder un paso el pensamiento independiente. Somos menos cuidadosos ante las opiniones de los expertos que ante otras opiniones. Y obedecemos a las autoridades, incluso en aquello racional o moralmente no tiene sentido.</a:t>
            </a:r>
          </a:p>
        </p:txBody>
      </p:sp>
      <p:sp>
        <p:nvSpPr>
          <p:cNvPr id="9" name="CuadroTexto 8">
            <a:extLst>
              <a:ext uri="{FF2B5EF4-FFF2-40B4-BE49-F238E27FC236}">
                <a16:creationId xmlns:a16="http://schemas.microsoft.com/office/drawing/2014/main" id="{E1A81661-328E-45B6-9ED4-2E0B1FB4293E}"/>
              </a:ext>
            </a:extLst>
          </p:cNvPr>
          <p:cNvSpPr txBox="1"/>
          <p:nvPr/>
        </p:nvSpPr>
        <p:spPr>
          <a:xfrm>
            <a:off x="6707429" y="5133688"/>
            <a:ext cx="3083473"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Sesgo de autoridad</a:t>
            </a:r>
          </a:p>
        </p:txBody>
      </p:sp>
    </p:spTree>
    <p:extLst>
      <p:ext uri="{BB962C8B-B14F-4D97-AF65-F5344CB8AC3E}">
        <p14:creationId xmlns:p14="http://schemas.microsoft.com/office/powerpoint/2010/main" val="265926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9101BF9-FBC1-AB46-892A-13507D0E1776}"/>
              </a:ext>
            </a:extLst>
          </p:cNvPr>
          <p:cNvSpPr txBox="1"/>
          <p:nvPr/>
        </p:nvSpPr>
        <p:spPr>
          <a:xfrm>
            <a:off x="2223910" y="2623161"/>
            <a:ext cx="8768977" cy="2793842"/>
          </a:xfrm>
          <a:prstGeom prst="rect">
            <a:avLst/>
          </a:prstGeom>
          <a:noFill/>
        </p:spPr>
        <p:txBody>
          <a:bodyPr wrap="square" rtlCol="0">
            <a:spAutoFit/>
          </a:bodyPr>
          <a:lstStyle/>
          <a:p>
            <a:pPr>
              <a:lnSpc>
                <a:spcPct val="150000"/>
              </a:lnSpc>
            </a:pPr>
            <a:r>
              <a:rPr lang="es-ES" sz="2400" dirty="0">
                <a:solidFill>
                  <a:schemeClr val="tx1">
                    <a:lumMod val="75000"/>
                    <a:lumOff val="25000"/>
                  </a:schemeClr>
                </a:solidFill>
                <a:latin typeface="Arial" panose="020B0604020202020204" pitchFamily="34" charset="0"/>
                <a:cs typeface="Arial" panose="020B0604020202020204" pitchFamily="34" charset="0"/>
              </a:rPr>
              <a:t>¿Qué es el síndrome del impostor?</a:t>
            </a:r>
            <a:endParaRPr lang="es-CO" sz="2400" dirty="0">
              <a:solidFill>
                <a:schemeClr val="tx1">
                  <a:lumMod val="75000"/>
                  <a:lumOff val="25000"/>
                </a:schemeClr>
              </a:solidFill>
              <a:latin typeface="Arial" panose="020B0604020202020204" pitchFamily="34" charset="0"/>
              <a:cs typeface="Arial" panose="020B0604020202020204" pitchFamily="34" charset="0"/>
            </a:endParaRPr>
          </a:p>
          <a:p>
            <a:pPr>
              <a:lnSpc>
                <a:spcPct val="150000"/>
              </a:lnSpc>
            </a:pPr>
            <a:r>
              <a:rPr lang="es-ES" sz="2400" dirty="0">
                <a:solidFill>
                  <a:schemeClr val="tx1">
                    <a:lumMod val="75000"/>
                    <a:lumOff val="25000"/>
                  </a:schemeClr>
                </a:solidFill>
                <a:latin typeface="Arial" panose="020B0604020202020204" pitchFamily="34" charset="0"/>
                <a:cs typeface="Arial" panose="020B0604020202020204" pitchFamily="34" charset="0"/>
              </a:rPr>
              <a:t>5 tipos de impostores</a:t>
            </a:r>
            <a:endParaRPr lang="es-CO" sz="2400" dirty="0">
              <a:solidFill>
                <a:schemeClr val="tx1">
                  <a:lumMod val="75000"/>
                  <a:lumOff val="25000"/>
                </a:schemeClr>
              </a:solidFill>
              <a:latin typeface="Arial" panose="020B0604020202020204" pitchFamily="34" charset="0"/>
              <a:cs typeface="Arial" panose="020B0604020202020204" pitchFamily="34" charset="0"/>
            </a:endParaRPr>
          </a:p>
          <a:p>
            <a:pPr>
              <a:lnSpc>
                <a:spcPct val="150000"/>
              </a:lnSpc>
            </a:pPr>
            <a:r>
              <a:rPr lang="es-CO" sz="2400" dirty="0">
                <a:solidFill>
                  <a:schemeClr val="tx1">
                    <a:lumMod val="75000"/>
                    <a:lumOff val="25000"/>
                  </a:schemeClr>
                </a:solidFill>
                <a:latin typeface="Arial" panose="020B0604020202020204" pitchFamily="34" charset="0"/>
                <a:cs typeface="Arial" panose="020B0604020202020204" pitchFamily="34" charset="0"/>
              </a:rPr>
              <a:t>¿Por qué se presenta el síndrome?</a:t>
            </a:r>
          </a:p>
          <a:p>
            <a:pPr>
              <a:lnSpc>
                <a:spcPct val="150000"/>
              </a:lnSpc>
            </a:pPr>
            <a:r>
              <a:rPr lang="es-CO" sz="2400" dirty="0">
                <a:solidFill>
                  <a:schemeClr val="tx1">
                    <a:lumMod val="75000"/>
                    <a:lumOff val="25000"/>
                  </a:schemeClr>
                </a:solidFill>
                <a:latin typeface="Arial" panose="020B0604020202020204" pitchFamily="34" charset="0"/>
                <a:cs typeface="Arial" panose="020B0604020202020204" pitchFamily="34" charset="0"/>
              </a:rPr>
              <a:t>Sesgo vs Hacker</a:t>
            </a:r>
          </a:p>
          <a:p>
            <a:pPr>
              <a:lnSpc>
                <a:spcPct val="150000"/>
              </a:lnSpc>
            </a:pPr>
            <a:r>
              <a:rPr lang="es-CO" sz="2400" dirty="0">
                <a:solidFill>
                  <a:schemeClr val="tx1">
                    <a:lumMod val="75000"/>
                    <a:lumOff val="25000"/>
                  </a:schemeClr>
                </a:solidFill>
                <a:latin typeface="Arial" panose="020B0604020202020204" pitchFamily="34" charset="0"/>
                <a:cs typeface="Arial" panose="020B0604020202020204" pitchFamily="34" charset="0"/>
              </a:rPr>
              <a:t>Conclusiones y recomendaciones</a:t>
            </a:r>
            <a:endParaRPr lang="es-CO" sz="2400" dirty="0">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9085E942-567A-2344-AE80-F0EABDD4689F}"/>
              </a:ext>
            </a:extLst>
          </p:cNvPr>
          <p:cNvSpPr txBox="1"/>
          <p:nvPr/>
        </p:nvSpPr>
        <p:spPr>
          <a:xfrm>
            <a:off x="1199113" y="1699831"/>
            <a:ext cx="2887465" cy="923330"/>
          </a:xfrm>
          <a:prstGeom prst="rect">
            <a:avLst/>
          </a:prstGeom>
          <a:noFill/>
        </p:spPr>
        <p:txBody>
          <a:bodyPr wrap="square" rtlCol="0">
            <a:spAutoFit/>
          </a:bodyPr>
          <a:lstStyle/>
          <a:p>
            <a:r>
              <a:rPr lang="es-CO" sz="5400" b="1" dirty="0">
                <a:solidFill>
                  <a:schemeClr val="accent1"/>
                </a:solidFill>
                <a:latin typeface="Arial" panose="020B0604020202020204" pitchFamily="34" charset="0"/>
                <a:ea typeface="Cambria Math" panose="02040503050406030204" pitchFamily="18" charset="0"/>
                <a:cs typeface="Arial" panose="020B0604020202020204" pitchFamily="34" charset="0"/>
              </a:rPr>
              <a:t>Agenda</a:t>
            </a:r>
          </a:p>
        </p:txBody>
      </p:sp>
      <p:pic>
        <p:nvPicPr>
          <p:cNvPr id="4" name="Imagen 3">
            <a:extLst>
              <a:ext uri="{FF2B5EF4-FFF2-40B4-BE49-F238E27FC236}">
                <a16:creationId xmlns:a16="http://schemas.microsoft.com/office/drawing/2014/main" id="{81748C49-48A2-44CC-BAC2-6AA3C8D066ED}"/>
              </a:ext>
            </a:extLst>
          </p:cNvPr>
          <p:cNvPicPr>
            <a:picLocks noChangeAspect="1"/>
          </p:cNvPicPr>
          <p:nvPr/>
        </p:nvPicPr>
        <p:blipFill>
          <a:blip r:embed="rId2"/>
          <a:stretch>
            <a:fillRect/>
          </a:stretch>
        </p:blipFill>
        <p:spPr>
          <a:xfrm>
            <a:off x="1980928" y="2886962"/>
            <a:ext cx="205029" cy="173485"/>
          </a:xfrm>
          <a:prstGeom prst="rect">
            <a:avLst/>
          </a:prstGeom>
        </p:spPr>
      </p:pic>
      <p:pic>
        <p:nvPicPr>
          <p:cNvPr id="7" name="Imagen 6">
            <a:extLst>
              <a:ext uri="{FF2B5EF4-FFF2-40B4-BE49-F238E27FC236}">
                <a16:creationId xmlns:a16="http://schemas.microsoft.com/office/drawing/2014/main" id="{11466090-A45B-4277-A4DE-DA6DDF3A6F80}"/>
              </a:ext>
            </a:extLst>
          </p:cNvPr>
          <p:cNvPicPr>
            <a:picLocks noChangeAspect="1"/>
          </p:cNvPicPr>
          <p:nvPr/>
        </p:nvPicPr>
        <p:blipFill>
          <a:blip r:embed="rId2"/>
          <a:stretch>
            <a:fillRect/>
          </a:stretch>
        </p:blipFill>
        <p:spPr>
          <a:xfrm>
            <a:off x="1961510" y="3429000"/>
            <a:ext cx="205029" cy="173485"/>
          </a:xfrm>
          <a:prstGeom prst="rect">
            <a:avLst/>
          </a:prstGeom>
        </p:spPr>
      </p:pic>
      <p:pic>
        <p:nvPicPr>
          <p:cNvPr id="8" name="Imagen 7">
            <a:extLst>
              <a:ext uri="{FF2B5EF4-FFF2-40B4-BE49-F238E27FC236}">
                <a16:creationId xmlns:a16="http://schemas.microsoft.com/office/drawing/2014/main" id="{A96064D2-1297-45B1-B1D5-8597E585681E}"/>
              </a:ext>
            </a:extLst>
          </p:cNvPr>
          <p:cNvPicPr>
            <a:picLocks noChangeAspect="1"/>
          </p:cNvPicPr>
          <p:nvPr/>
        </p:nvPicPr>
        <p:blipFill>
          <a:blip r:embed="rId2"/>
          <a:stretch>
            <a:fillRect/>
          </a:stretch>
        </p:blipFill>
        <p:spPr>
          <a:xfrm>
            <a:off x="1985894" y="3995675"/>
            <a:ext cx="205029" cy="173485"/>
          </a:xfrm>
          <a:prstGeom prst="rect">
            <a:avLst/>
          </a:prstGeom>
        </p:spPr>
      </p:pic>
      <p:pic>
        <p:nvPicPr>
          <p:cNvPr id="9" name="Imagen 8">
            <a:extLst>
              <a:ext uri="{FF2B5EF4-FFF2-40B4-BE49-F238E27FC236}">
                <a16:creationId xmlns:a16="http://schemas.microsoft.com/office/drawing/2014/main" id="{8A80B39F-F915-4F79-BBE0-7ECED66F2FF8}"/>
              </a:ext>
            </a:extLst>
          </p:cNvPr>
          <p:cNvPicPr>
            <a:picLocks noChangeAspect="1"/>
          </p:cNvPicPr>
          <p:nvPr/>
        </p:nvPicPr>
        <p:blipFill>
          <a:blip r:embed="rId2"/>
          <a:stretch>
            <a:fillRect/>
          </a:stretch>
        </p:blipFill>
        <p:spPr>
          <a:xfrm>
            <a:off x="1980927" y="4537713"/>
            <a:ext cx="205029" cy="173485"/>
          </a:xfrm>
          <a:prstGeom prst="rect">
            <a:avLst/>
          </a:prstGeom>
        </p:spPr>
      </p:pic>
      <p:pic>
        <p:nvPicPr>
          <p:cNvPr id="10" name="Imagen 9">
            <a:extLst>
              <a:ext uri="{FF2B5EF4-FFF2-40B4-BE49-F238E27FC236}">
                <a16:creationId xmlns:a16="http://schemas.microsoft.com/office/drawing/2014/main" id="{FC330DFC-4987-4118-BBF3-C4B8105B7464}"/>
              </a:ext>
            </a:extLst>
          </p:cNvPr>
          <p:cNvPicPr>
            <a:picLocks noChangeAspect="1"/>
          </p:cNvPicPr>
          <p:nvPr/>
        </p:nvPicPr>
        <p:blipFill>
          <a:blip r:embed="rId2"/>
          <a:stretch>
            <a:fillRect/>
          </a:stretch>
        </p:blipFill>
        <p:spPr>
          <a:xfrm>
            <a:off x="1961510" y="4993008"/>
            <a:ext cx="205029" cy="173485"/>
          </a:xfrm>
          <a:prstGeom prst="rect">
            <a:avLst/>
          </a:prstGeom>
        </p:spPr>
      </p:pic>
    </p:spTree>
    <p:extLst>
      <p:ext uri="{BB962C8B-B14F-4D97-AF65-F5344CB8AC3E}">
        <p14:creationId xmlns:p14="http://schemas.microsoft.com/office/powerpoint/2010/main" val="3870672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2"/>
          <a:stretch>
            <a:fillRect/>
          </a:stretch>
        </p:blipFill>
        <p:spPr>
          <a:xfrm rot="16200000">
            <a:off x="5544703" y="1042866"/>
            <a:ext cx="571500" cy="152400"/>
          </a:xfrm>
          <a:prstGeom prst="rect">
            <a:avLst/>
          </a:prstGeom>
        </p:spPr>
      </p:pic>
      <p:pic>
        <p:nvPicPr>
          <p:cNvPr id="19" name="Imagen 18">
            <a:extLst>
              <a:ext uri="{FF2B5EF4-FFF2-40B4-BE49-F238E27FC236}">
                <a16:creationId xmlns:a16="http://schemas.microsoft.com/office/drawing/2014/main" id="{1B17433A-7D69-471E-B131-1E1813A6BCF6}"/>
              </a:ext>
            </a:extLst>
          </p:cNvPr>
          <p:cNvPicPr>
            <a:picLocks noChangeAspect="1"/>
          </p:cNvPicPr>
          <p:nvPr/>
        </p:nvPicPr>
        <p:blipFill>
          <a:blip r:embed="rId3"/>
          <a:stretch>
            <a:fillRect/>
          </a:stretch>
        </p:blipFill>
        <p:spPr>
          <a:xfrm>
            <a:off x="8537220" y="4092836"/>
            <a:ext cx="205029" cy="173485"/>
          </a:xfrm>
          <a:prstGeom prst="rect">
            <a:avLst/>
          </a:prstGeom>
        </p:spPr>
      </p:pic>
      <p:sp>
        <p:nvSpPr>
          <p:cNvPr id="4" name="CuadroTexto 3">
            <a:extLst>
              <a:ext uri="{FF2B5EF4-FFF2-40B4-BE49-F238E27FC236}">
                <a16:creationId xmlns:a16="http://schemas.microsoft.com/office/drawing/2014/main" id="{1CD0B001-368B-4876-BA4E-2DC4A68E0E87}"/>
              </a:ext>
            </a:extLst>
          </p:cNvPr>
          <p:cNvSpPr txBox="1"/>
          <p:nvPr/>
        </p:nvSpPr>
        <p:spPr>
          <a:xfrm>
            <a:off x="5668236" y="1479964"/>
            <a:ext cx="3083473" cy="2585323"/>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Aparece donde el rendimiento del individuo no es directamente visible, sino que se diluye en el grupo. Hay pereza social en el remo, pero no en los relevos, porque en este caso las contribuciones individuales son públicas.</a:t>
            </a:r>
          </a:p>
        </p:txBody>
      </p:sp>
      <p:sp>
        <p:nvSpPr>
          <p:cNvPr id="6" name="CuadroTexto 5">
            <a:extLst>
              <a:ext uri="{FF2B5EF4-FFF2-40B4-BE49-F238E27FC236}">
                <a16:creationId xmlns:a16="http://schemas.microsoft.com/office/drawing/2014/main" id="{4796EDEA-88B2-4D26-8BF3-324D95CF383C}"/>
              </a:ext>
            </a:extLst>
          </p:cNvPr>
          <p:cNvSpPr txBox="1"/>
          <p:nvPr/>
        </p:nvSpPr>
        <p:spPr>
          <a:xfrm rot="16200000">
            <a:off x="-456168" y="4482365"/>
            <a:ext cx="3083473" cy="430887"/>
          </a:xfrm>
          <a:prstGeom prst="rect">
            <a:avLst/>
          </a:prstGeom>
          <a:noFill/>
        </p:spPr>
        <p:txBody>
          <a:bodyPr wrap="square" rtlCol="0">
            <a:spAutoFit/>
          </a:bodyPr>
          <a:lstStyle/>
          <a:p>
            <a:r>
              <a:rPr lang="es-ES" sz="2200" b="1" dirty="0">
                <a:solidFill>
                  <a:schemeClr val="accent1"/>
                </a:solidFill>
                <a:latin typeface="Arial" panose="020B0604020202020204" pitchFamily="34" charset="0"/>
                <a:cs typeface="Arial" panose="020B0604020202020204" pitchFamily="34" charset="0"/>
              </a:rPr>
              <a:t>Aversión a la pérdida</a:t>
            </a:r>
            <a:endParaRPr lang="es-CO" sz="2200" b="1" dirty="0">
              <a:solidFill>
                <a:schemeClr val="accent1"/>
              </a:solidFill>
              <a:latin typeface="Arial" panose="020B06040202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id="{AACE85AC-9A2B-4B2E-9A6B-A9094A45ACD7}"/>
              </a:ext>
            </a:extLst>
          </p:cNvPr>
          <p:cNvPicPr>
            <a:picLocks noChangeAspect="1"/>
          </p:cNvPicPr>
          <p:nvPr/>
        </p:nvPicPr>
        <p:blipFill>
          <a:blip r:embed="rId3"/>
          <a:stretch>
            <a:fillRect/>
          </a:stretch>
        </p:blipFill>
        <p:spPr>
          <a:xfrm>
            <a:off x="636938" y="6066060"/>
            <a:ext cx="205029" cy="173485"/>
          </a:xfrm>
          <a:prstGeom prst="rect">
            <a:avLst/>
          </a:prstGeom>
        </p:spPr>
      </p:pic>
      <p:sp>
        <p:nvSpPr>
          <p:cNvPr id="8" name="CuadroTexto 7">
            <a:extLst>
              <a:ext uri="{FF2B5EF4-FFF2-40B4-BE49-F238E27FC236}">
                <a16:creationId xmlns:a16="http://schemas.microsoft.com/office/drawing/2014/main" id="{C1450177-D953-452D-B07D-EC5341403EBD}"/>
              </a:ext>
            </a:extLst>
          </p:cNvPr>
          <p:cNvSpPr txBox="1"/>
          <p:nvPr/>
        </p:nvSpPr>
        <p:spPr>
          <a:xfrm>
            <a:off x="1301012" y="2855886"/>
            <a:ext cx="3208959" cy="3416320"/>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No es de extrañar que demos más valor a las pérdidas que a las ganancias. Cuando pierde cien euros, le cuesta una mayor cantidad de felicidad que la que gana si le regalo cien euros. Demostrado empíricamente: desde el punto de vista emocional, una pérdida pesa alrededor del doble que una ganancia del mismo tamaño.</a:t>
            </a:r>
          </a:p>
        </p:txBody>
      </p:sp>
      <p:sp>
        <p:nvSpPr>
          <p:cNvPr id="9" name="CuadroTexto 8">
            <a:extLst>
              <a:ext uri="{FF2B5EF4-FFF2-40B4-BE49-F238E27FC236}">
                <a16:creationId xmlns:a16="http://schemas.microsoft.com/office/drawing/2014/main" id="{E1A81661-328E-45B6-9ED4-2E0B1FB4293E}"/>
              </a:ext>
            </a:extLst>
          </p:cNvPr>
          <p:cNvSpPr txBox="1"/>
          <p:nvPr/>
        </p:nvSpPr>
        <p:spPr>
          <a:xfrm>
            <a:off x="8751709" y="3964136"/>
            <a:ext cx="3083473"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La pereza social</a:t>
            </a:r>
          </a:p>
        </p:txBody>
      </p:sp>
      <p:sp>
        <p:nvSpPr>
          <p:cNvPr id="10" name="CuadroTexto 9">
            <a:extLst>
              <a:ext uri="{FF2B5EF4-FFF2-40B4-BE49-F238E27FC236}">
                <a16:creationId xmlns:a16="http://schemas.microsoft.com/office/drawing/2014/main" id="{1ADFD241-C942-48FE-BE54-5875C16B6143}"/>
              </a:ext>
            </a:extLst>
          </p:cNvPr>
          <p:cNvSpPr txBox="1"/>
          <p:nvPr/>
        </p:nvSpPr>
        <p:spPr>
          <a:xfrm>
            <a:off x="8751709" y="4395023"/>
            <a:ext cx="2284428" cy="954107"/>
          </a:xfrm>
          <a:prstGeom prst="rect">
            <a:avLst/>
          </a:prstGeom>
          <a:noFill/>
        </p:spPr>
        <p:txBody>
          <a:bodyPr wrap="square">
            <a:spAutoFit/>
          </a:bodyPr>
          <a:lstStyle/>
          <a:p>
            <a:r>
              <a:rPr lang="es-ES" sz="1400"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Las personas se comportan en los grupos de forma diferente cuando están solas</a:t>
            </a:r>
          </a:p>
        </p:txBody>
      </p:sp>
    </p:spTree>
    <p:extLst>
      <p:ext uri="{BB962C8B-B14F-4D97-AF65-F5344CB8AC3E}">
        <p14:creationId xmlns:p14="http://schemas.microsoft.com/office/powerpoint/2010/main" val="3465082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3E764585-5CEC-4D97-93DF-03FFBF2E05B4}"/>
              </a:ext>
            </a:extLst>
          </p:cNvPr>
          <p:cNvSpPr txBox="1"/>
          <p:nvPr/>
        </p:nvSpPr>
        <p:spPr>
          <a:xfrm>
            <a:off x="5497688" y="6135574"/>
            <a:ext cx="3714045" cy="338554"/>
          </a:xfrm>
          <a:prstGeom prst="rect">
            <a:avLst/>
          </a:prstGeom>
          <a:noFill/>
        </p:spPr>
        <p:txBody>
          <a:bodyPr wrap="square">
            <a:spAutoFit/>
          </a:bodyPr>
          <a:lstStyle/>
          <a:p>
            <a:r>
              <a:rPr lang="es-ES" sz="1600" dirty="0">
                <a:solidFill>
                  <a:schemeClr val="tx1">
                    <a:lumMod val="85000"/>
                    <a:lumOff val="15000"/>
                  </a:schemeClr>
                </a:solidFill>
                <a:latin typeface="Cambria Math" panose="02040503050406030204" pitchFamily="18" charset="0"/>
                <a:ea typeface="Cambria Math" panose="02040503050406030204" pitchFamily="18" charset="0"/>
              </a:rPr>
              <a:t>Créditos: El arte de pensar – </a:t>
            </a:r>
            <a:r>
              <a:rPr lang="es-ES" sz="1600" dirty="0" err="1">
                <a:solidFill>
                  <a:schemeClr val="tx1">
                    <a:lumMod val="85000"/>
                    <a:lumOff val="15000"/>
                  </a:schemeClr>
                </a:solidFill>
                <a:latin typeface="Cambria Math" panose="02040503050406030204" pitchFamily="18" charset="0"/>
                <a:ea typeface="Cambria Math" panose="02040503050406030204" pitchFamily="18" charset="0"/>
              </a:rPr>
              <a:t>Rolf</a:t>
            </a:r>
            <a:r>
              <a:rPr lang="es-ES" sz="1600" dirty="0">
                <a:solidFill>
                  <a:schemeClr val="tx1">
                    <a:lumMod val="85000"/>
                    <a:lumOff val="15000"/>
                  </a:schemeClr>
                </a:solidFill>
                <a:latin typeface="Cambria Math" panose="02040503050406030204" pitchFamily="18" charset="0"/>
                <a:ea typeface="Cambria Math" panose="02040503050406030204" pitchFamily="18" charset="0"/>
              </a:rPr>
              <a:t> </a:t>
            </a:r>
            <a:r>
              <a:rPr lang="es-ES" sz="1600" dirty="0" err="1">
                <a:solidFill>
                  <a:schemeClr val="tx1">
                    <a:lumMod val="85000"/>
                    <a:lumOff val="15000"/>
                  </a:schemeClr>
                </a:solidFill>
                <a:latin typeface="Cambria Math" panose="02040503050406030204" pitchFamily="18" charset="0"/>
                <a:ea typeface="Cambria Math" panose="02040503050406030204" pitchFamily="18" charset="0"/>
              </a:rPr>
              <a:t>Dobelli</a:t>
            </a:r>
            <a:endParaRPr lang="es-ES" sz="1600" b="1" dirty="0">
              <a:solidFill>
                <a:schemeClr val="tx1">
                  <a:lumMod val="85000"/>
                  <a:lumOff val="15000"/>
                </a:schemeClr>
              </a:solidFill>
              <a:latin typeface="Cambria Math" panose="02040503050406030204" pitchFamily="18" charset="0"/>
              <a:ea typeface="Cambria Math" panose="02040503050406030204" pitchFamily="18" charset="0"/>
            </a:endParaRPr>
          </a:p>
        </p:txBody>
      </p:sp>
      <p:sp>
        <p:nvSpPr>
          <p:cNvPr id="4" name="CuadroTexto 3">
            <a:extLst>
              <a:ext uri="{FF2B5EF4-FFF2-40B4-BE49-F238E27FC236}">
                <a16:creationId xmlns:a16="http://schemas.microsoft.com/office/drawing/2014/main" id="{01C090FC-F50D-45A7-BBB5-F7D040C792C7}"/>
              </a:ext>
            </a:extLst>
          </p:cNvPr>
          <p:cNvSpPr txBox="1"/>
          <p:nvPr/>
        </p:nvSpPr>
        <p:spPr>
          <a:xfrm>
            <a:off x="1280525" y="4115576"/>
            <a:ext cx="3083473" cy="430887"/>
          </a:xfrm>
          <a:prstGeom prst="rect">
            <a:avLst/>
          </a:prstGeom>
          <a:noFill/>
        </p:spPr>
        <p:txBody>
          <a:bodyPr wrap="square" rtlCol="0">
            <a:spAutoFit/>
          </a:bodyPr>
          <a:lstStyle/>
          <a:p>
            <a:r>
              <a:rPr lang="es-ES" sz="2200" b="1" dirty="0">
                <a:solidFill>
                  <a:schemeClr val="accent1"/>
                </a:solidFill>
                <a:latin typeface="Arial" panose="020B0604020202020204" pitchFamily="34" charset="0"/>
                <a:cs typeface="Arial" panose="020B0604020202020204" pitchFamily="34" charset="0"/>
              </a:rPr>
              <a:t>Efecto halo</a:t>
            </a:r>
            <a:endParaRPr lang="es-CO" sz="2200" b="1" dirty="0">
              <a:solidFill>
                <a:schemeClr val="accent1"/>
              </a:solidFill>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AA8030E9-A8B3-4B8C-9C7C-9ECFF5231747}"/>
              </a:ext>
            </a:extLst>
          </p:cNvPr>
          <p:cNvPicPr>
            <a:picLocks noChangeAspect="1"/>
          </p:cNvPicPr>
          <p:nvPr/>
        </p:nvPicPr>
        <p:blipFill>
          <a:blip r:embed="rId2"/>
          <a:stretch>
            <a:fillRect/>
          </a:stretch>
        </p:blipFill>
        <p:spPr>
          <a:xfrm>
            <a:off x="1095983" y="4244277"/>
            <a:ext cx="205029" cy="173485"/>
          </a:xfrm>
          <a:prstGeom prst="rect">
            <a:avLst/>
          </a:prstGeom>
        </p:spPr>
      </p:pic>
      <p:sp>
        <p:nvSpPr>
          <p:cNvPr id="6" name="CuadroTexto 5">
            <a:extLst>
              <a:ext uri="{FF2B5EF4-FFF2-40B4-BE49-F238E27FC236}">
                <a16:creationId xmlns:a16="http://schemas.microsoft.com/office/drawing/2014/main" id="{BC73F639-84B4-4440-9B61-3CA058149E51}"/>
              </a:ext>
            </a:extLst>
          </p:cNvPr>
          <p:cNvSpPr txBox="1"/>
          <p:nvPr/>
        </p:nvSpPr>
        <p:spPr>
          <a:xfrm>
            <a:off x="1016993" y="4546463"/>
            <a:ext cx="3429032" cy="1754326"/>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Nos dejamos deslumbrar por un aspecto y de ahí deducimos la imagen del conjunto.</a:t>
            </a:r>
          </a:p>
          <a:p>
            <a:endPar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endParaRPr>
          </a:p>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Nos bloquea la visión de las auténticas cualidades.</a:t>
            </a:r>
          </a:p>
        </p:txBody>
      </p:sp>
      <p:pic>
        <p:nvPicPr>
          <p:cNvPr id="7" name="Imagen 6">
            <a:extLst>
              <a:ext uri="{FF2B5EF4-FFF2-40B4-BE49-F238E27FC236}">
                <a16:creationId xmlns:a16="http://schemas.microsoft.com/office/drawing/2014/main" id="{7B2C0CFA-479D-4D93-88DA-CB7EBA4506A8}"/>
              </a:ext>
            </a:extLst>
          </p:cNvPr>
          <p:cNvPicPr>
            <a:picLocks noChangeAspect="1"/>
          </p:cNvPicPr>
          <p:nvPr/>
        </p:nvPicPr>
        <p:blipFill>
          <a:blip r:embed="rId2"/>
          <a:stretch>
            <a:fillRect/>
          </a:stretch>
        </p:blipFill>
        <p:spPr>
          <a:xfrm>
            <a:off x="8611593" y="4894247"/>
            <a:ext cx="205029" cy="173485"/>
          </a:xfrm>
          <a:prstGeom prst="rect">
            <a:avLst/>
          </a:prstGeom>
        </p:spPr>
      </p:pic>
      <p:sp>
        <p:nvSpPr>
          <p:cNvPr id="8" name="CuadroTexto 7">
            <a:extLst>
              <a:ext uri="{FF2B5EF4-FFF2-40B4-BE49-F238E27FC236}">
                <a16:creationId xmlns:a16="http://schemas.microsoft.com/office/drawing/2014/main" id="{37FECD0B-810A-4C94-AC92-949FC317E976}"/>
              </a:ext>
            </a:extLst>
          </p:cNvPr>
          <p:cNvSpPr txBox="1"/>
          <p:nvPr/>
        </p:nvSpPr>
        <p:spPr>
          <a:xfrm>
            <a:off x="5497688" y="1376747"/>
            <a:ext cx="3208959" cy="3693319"/>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Los futbolistas cobran un penalti en un tercio de los casos al centro de la portería.</a:t>
            </a:r>
          </a:p>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…¿Qué hacen los porteros? se lanzan en plancha un 50 porciento a la izquierda y un 50 porciento a la derecha. </a:t>
            </a:r>
          </a:p>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…¿Por qué? Parece mejor y menos vergonzoso tirarse al lado equivocado que quedarse quieto como un idiota. Estar activo aunque no sirva de nada.</a:t>
            </a:r>
          </a:p>
        </p:txBody>
      </p:sp>
      <p:sp>
        <p:nvSpPr>
          <p:cNvPr id="9" name="CuadroTexto 8">
            <a:extLst>
              <a:ext uri="{FF2B5EF4-FFF2-40B4-BE49-F238E27FC236}">
                <a16:creationId xmlns:a16="http://schemas.microsoft.com/office/drawing/2014/main" id="{0556205C-EB25-4C46-B0DC-F540B234337D}"/>
              </a:ext>
            </a:extLst>
          </p:cNvPr>
          <p:cNvSpPr txBox="1"/>
          <p:nvPr/>
        </p:nvSpPr>
        <p:spPr>
          <a:xfrm rot="16200000">
            <a:off x="7663092" y="3578528"/>
            <a:ext cx="2737947"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Sesgo de acción</a:t>
            </a:r>
          </a:p>
        </p:txBody>
      </p:sp>
    </p:spTree>
    <p:extLst>
      <p:ext uri="{BB962C8B-B14F-4D97-AF65-F5344CB8AC3E}">
        <p14:creationId xmlns:p14="http://schemas.microsoft.com/office/powerpoint/2010/main" val="2225869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 dibujo de una persona&#10;&#10;Descripción generada automáticamente con confianza baja">
            <a:extLst>
              <a:ext uri="{FF2B5EF4-FFF2-40B4-BE49-F238E27FC236}">
                <a16:creationId xmlns:a16="http://schemas.microsoft.com/office/drawing/2014/main" id="{D71A7A48-5B0D-49C8-9395-42FA57F2734D}"/>
              </a:ext>
            </a:extLst>
          </p:cNvPr>
          <p:cNvPicPr>
            <a:picLocks noChangeAspect="1"/>
          </p:cNvPicPr>
          <p:nvPr/>
        </p:nvPicPr>
        <p:blipFill>
          <a:blip r:embed="rId2">
            <a:clrChange>
              <a:clrFrom>
                <a:srgbClr val="FCDDDA"/>
              </a:clrFrom>
              <a:clrTo>
                <a:srgbClr val="FCDDDA">
                  <a:alpha val="0"/>
                </a:srgbClr>
              </a:clrTo>
            </a:clrChange>
            <a:duotone>
              <a:schemeClr val="accent1">
                <a:shade val="45000"/>
                <a:satMod val="135000"/>
              </a:schemeClr>
              <a:prstClr val="white"/>
            </a:duotone>
          </a:blip>
          <a:stretch>
            <a:fillRect/>
          </a:stretch>
        </p:blipFill>
        <p:spPr>
          <a:xfrm rot="5400000">
            <a:off x="3601014" y="595426"/>
            <a:ext cx="4834441" cy="6858000"/>
          </a:xfrm>
          <a:prstGeom prst="rect">
            <a:avLst/>
          </a:prstGeom>
        </p:spPr>
      </p:pic>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3"/>
          <a:stretch>
            <a:fillRect/>
          </a:stretch>
        </p:blipFill>
        <p:spPr>
          <a:xfrm>
            <a:off x="3216862" y="3150168"/>
            <a:ext cx="205029" cy="173485"/>
          </a:xfrm>
          <a:prstGeom prst="rect">
            <a:avLst/>
          </a:prstGeom>
        </p:spPr>
      </p:pic>
      <p:pic>
        <p:nvPicPr>
          <p:cNvPr id="4" name="Imagen 3">
            <a:extLst>
              <a:ext uri="{FF2B5EF4-FFF2-40B4-BE49-F238E27FC236}">
                <a16:creationId xmlns:a16="http://schemas.microsoft.com/office/drawing/2014/main" id="{32DD2759-35AC-4CE6-88A6-25B046AF3402}"/>
              </a:ext>
            </a:extLst>
          </p:cNvPr>
          <p:cNvPicPr>
            <a:picLocks noChangeAspect="1"/>
          </p:cNvPicPr>
          <p:nvPr/>
        </p:nvPicPr>
        <p:blipFill>
          <a:blip r:embed="rId4"/>
          <a:stretch>
            <a:fillRect/>
          </a:stretch>
        </p:blipFill>
        <p:spPr>
          <a:xfrm rot="16200000">
            <a:off x="6663944" y="1981117"/>
            <a:ext cx="571500" cy="152400"/>
          </a:xfrm>
          <a:prstGeom prst="rect">
            <a:avLst/>
          </a:prstGeom>
        </p:spPr>
      </p:pic>
      <p:sp>
        <p:nvSpPr>
          <p:cNvPr id="5" name="CuadroTexto 4">
            <a:extLst>
              <a:ext uri="{FF2B5EF4-FFF2-40B4-BE49-F238E27FC236}">
                <a16:creationId xmlns:a16="http://schemas.microsoft.com/office/drawing/2014/main" id="{9B5668C7-C426-4424-A41F-6149FCA2054A}"/>
              </a:ext>
            </a:extLst>
          </p:cNvPr>
          <p:cNvSpPr txBox="1"/>
          <p:nvPr/>
        </p:nvSpPr>
        <p:spPr>
          <a:xfrm>
            <a:off x="3374719" y="2042172"/>
            <a:ext cx="6458914" cy="2215991"/>
          </a:xfrm>
          <a:prstGeom prst="rect">
            <a:avLst/>
          </a:prstGeom>
          <a:noFill/>
        </p:spPr>
        <p:txBody>
          <a:bodyPr wrap="square" rtlCol="0">
            <a:spAutoFit/>
          </a:bodyPr>
          <a:lstStyle/>
          <a:p>
            <a:r>
              <a:rPr lang="es-CO" sz="13800" b="1" dirty="0">
                <a:ln w="19050">
                  <a:solidFill>
                    <a:srgbClr val="5C739C"/>
                  </a:solidFill>
                </a:ln>
                <a:solidFill>
                  <a:srgbClr val="5C739C"/>
                </a:solidFill>
                <a:latin typeface="Arial" panose="020B0604020202020204" pitchFamily="34" charset="0"/>
                <a:cs typeface="Arial" panose="020B0604020202020204" pitchFamily="34" charset="0"/>
              </a:rPr>
              <a:t>Hack</a:t>
            </a:r>
            <a:r>
              <a:rPr lang="es-CO" sz="13800" b="1" dirty="0">
                <a:ln w="19050">
                  <a:solidFill>
                    <a:srgbClr val="5C739C"/>
                  </a:solidFill>
                </a:ln>
                <a:noFill/>
                <a:latin typeface="Arial" panose="020B0604020202020204" pitchFamily="34" charset="0"/>
                <a:cs typeface="Arial" panose="020B0604020202020204" pitchFamily="34" charset="0"/>
              </a:rPr>
              <a:t>er</a:t>
            </a:r>
            <a:endParaRPr lang="es-CO" sz="102800" b="1" dirty="0">
              <a:ln w="19050">
                <a:solidFill>
                  <a:srgbClr val="5C739C"/>
                </a:solidFill>
              </a:ln>
              <a:noFill/>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E2B4316A-C7D1-44D7-ACA5-18D436E5992F}"/>
              </a:ext>
            </a:extLst>
          </p:cNvPr>
          <p:cNvSpPr txBox="1"/>
          <p:nvPr/>
        </p:nvSpPr>
        <p:spPr>
          <a:xfrm>
            <a:off x="4959965" y="2343067"/>
            <a:ext cx="3979459" cy="1446550"/>
          </a:xfrm>
          <a:prstGeom prst="rect">
            <a:avLst/>
          </a:prstGeom>
          <a:noFill/>
        </p:spPr>
        <p:txBody>
          <a:bodyPr wrap="square" rtlCol="0">
            <a:spAutoFit/>
          </a:bodyPr>
          <a:lstStyle/>
          <a:p>
            <a:r>
              <a:rPr lang="es-CO" sz="8800" b="1" dirty="0">
                <a:ln w="19050">
                  <a:solidFill>
                    <a:srgbClr val="5C739C"/>
                  </a:solidFill>
                </a:ln>
                <a:noFill/>
                <a:latin typeface="Arial" panose="020B0604020202020204" pitchFamily="34" charset="0"/>
                <a:cs typeface="Arial" panose="020B0604020202020204" pitchFamily="34" charset="0"/>
              </a:rPr>
              <a:t>H</a:t>
            </a:r>
            <a:r>
              <a:rPr lang="es-CO" sz="8800" b="1" dirty="0">
                <a:ln w="19050">
                  <a:noFill/>
                </a:ln>
                <a:solidFill>
                  <a:srgbClr val="E83566"/>
                </a:solidFill>
                <a:latin typeface="Arial" panose="020B0604020202020204" pitchFamily="34" charset="0"/>
                <a:cs typeface="Arial" panose="020B0604020202020204" pitchFamily="34" charset="0"/>
              </a:rPr>
              <a:t>a</a:t>
            </a:r>
            <a:r>
              <a:rPr lang="es-CO" sz="8800" b="1" dirty="0">
                <a:ln w="19050">
                  <a:solidFill>
                    <a:srgbClr val="5C739C"/>
                  </a:solidFill>
                </a:ln>
                <a:noFill/>
                <a:latin typeface="Arial" panose="020B0604020202020204" pitchFamily="34" charset="0"/>
                <a:cs typeface="Arial" panose="020B0604020202020204" pitchFamily="34" charset="0"/>
              </a:rPr>
              <a:t>cker</a:t>
            </a:r>
            <a:endParaRPr lang="es-CO" sz="59500" b="1" dirty="0">
              <a:ln w="19050">
                <a:solidFill>
                  <a:srgbClr val="5C739C"/>
                </a:solidFill>
              </a:ln>
              <a:no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4516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2"/>
          <a:stretch>
            <a:fillRect/>
          </a:stretch>
        </p:blipFill>
        <p:spPr>
          <a:xfrm rot="16200000">
            <a:off x="2289723" y="2543633"/>
            <a:ext cx="571500" cy="152400"/>
          </a:xfrm>
          <a:prstGeom prst="rect">
            <a:avLst/>
          </a:prstGeom>
        </p:spPr>
      </p:pic>
      <p:pic>
        <p:nvPicPr>
          <p:cNvPr id="19" name="Imagen 18">
            <a:extLst>
              <a:ext uri="{FF2B5EF4-FFF2-40B4-BE49-F238E27FC236}">
                <a16:creationId xmlns:a16="http://schemas.microsoft.com/office/drawing/2014/main" id="{1B17433A-7D69-471E-B131-1E1813A6BCF6}"/>
              </a:ext>
            </a:extLst>
          </p:cNvPr>
          <p:cNvPicPr>
            <a:picLocks noChangeAspect="1"/>
          </p:cNvPicPr>
          <p:nvPr/>
        </p:nvPicPr>
        <p:blipFill>
          <a:blip r:embed="rId3"/>
          <a:stretch>
            <a:fillRect/>
          </a:stretch>
        </p:blipFill>
        <p:spPr>
          <a:xfrm>
            <a:off x="6491111" y="5269027"/>
            <a:ext cx="205029" cy="173485"/>
          </a:xfrm>
          <a:prstGeom prst="rect">
            <a:avLst/>
          </a:prstGeom>
        </p:spPr>
      </p:pic>
      <p:sp>
        <p:nvSpPr>
          <p:cNvPr id="4" name="CuadroTexto 3">
            <a:extLst>
              <a:ext uri="{FF2B5EF4-FFF2-40B4-BE49-F238E27FC236}">
                <a16:creationId xmlns:a16="http://schemas.microsoft.com/office/drawing/2014/main" id="{1CD0B001-368B-4876-BA4E-2DC4A68E0E87}"/>
              </a:ext>
            </a:extLst>
          </p:cNvPr>
          <p:cNvSpPr txBox="1"/>
          <p:nvPr/>
        </p:nvSpPr>
        <p:spPr>
          <a:xfrm>
            <a:off x="2402927" y="3344612"/>
            <a:ext cx="3083473" cy="2862322"/>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Sea escéptico ante todas la predicciones, especialmente si proceden de supuestos expertos. Y parta siempre de la perspectiva más pesimista en todos los planes. Así tendrá una verdadera opción de valorar la situación con bastante realismo.</a:t>
            </a:r>
          </a:p>
        </p:txBody>
      </p:sp>
      <p:sp>
        <p:nvSpPr>
          <p:cNvPr id="6" name="CuadroTexto 5">
            <a:extLst>
              <a:ext uri="{FF2B5EF4-FFF2-40B4-BE49-F238E27FC236}">
                <a16:creationId xmlns:a16="http://schemas.microsoft.com/office/drawing/2014/main" id="{4796EDEA-88B2-4D26-8BF3-324D95CF383C}"/>
              </a:ext>
            </a:extLst>
          </p:cNvPr>
          <p:cNvSpPr txBox="1"/>
          <p:nvPr/>
        </p:nvSpPr>
        <p:spPr>
          <a:xfrm>
            <a:off x="2402927" y="2932770"/>
            <a:ext cx="3083473"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Exceso de confianza</a:t>
            </a:r>
          </a:p>
        </p:txBody>
      </p:sp>
      <p:pic>
        <p:nvPicPr>
          <p:cNvPr id="7" name="Imagen 6">
            <a:extLst>
              <a:ext uri="{FF2B5EF4-FFF2-40B4-BE49-F238E27FC236}">
                <a16:creationId xmlns:a16="http://schemas.microsoft.com/office/drawing/2014/main" id="{AACE85AC-9A2B-4B2E-9A6B-A9094A45ACD7}"/>
              </a:ext>
            </a:extLst>
          </p:cNvPr>
          <p:cNvPicPr>
            <a:picLocks noChangeAspect="1"/>
          </p:cNvPicPr>
          <p:nvPr/>
        </p:nvPicPr>
        <p:blipFill>
          <a:blip r:embed="rId3"/>
          <a:stretch>
            <a:fillRect/>
          </a:stretch>
        </p:blipFill>
        <p:spPr>
          <a:xfrm>
            <a:off x="2161905" y="3070571"/>
            <a:ext cx="205029" cy="173485"/>
          </a:xfrm>
          <a:prstGeom prst="rect">
            <a:avLst/>
          </a:prstGeom>
        </p:spPr>
      </p:pic>
      <p:sp>
        <p:nvSpPr>
          <p:cNvPr id="8" name="CuadroTexto 7">
            <a:extLst>
              <a:ext uri="{FF2B5EF4-FFF2-40B4-BE49-F238E27FC236}">
                <a16:creationId xmlns:a16="http://schemas.microsoft.com/office/drawing/2014/main" id="{C1450177-D953-452D-B07D-EC5341403EBD}"/>
              </a:ext>
            </a:extLst>
          </p:cNvPr>
          <p:cNvSpPr txBox="1"/>
          <p:nvPr/>
        </p:nvSpPr>
        <p:spPr>
          <a:xfrm>
            <a:off x="6696140" y="3656360"/>
            <a:ext cx="3620921" cy="1477328"/>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Cuando se encuentre con un experto, intente desafiarlo. Cuanto más crítico sea ante las autoridades, más libre será Y más podrá fiarse de sí mismo</a:t>
            </a:r>
          </a:p>
        </p:txBody>
      </p:sp>
      <p:sp>
        <p:nvSpPr>
          <p:cNvPr id="9" name="CuadroTexto 8">
            <a:extLst>
              <a:ext uri="{FF2B5EF4-FFF2-40B4-BE49-F238E27FC236}">
                <a16:creationId xmlns:a16="http://schemas.microsoft.com/office/drawing/2014/main" id="{E1A81661-328E-45B6-9ED4-2E0B1FB4293E}"/>
              </a:ext>
            </a:extLst>
          </p:cNvPr>
          <p:cNvSpPr txBox="1"/>
          <p:nvPr/>
        </p:nvSpPr>
        <p:spPr>
          <a:xfrm>
            <a:off x="6707429" y="5133688"/>
            <a:ext cx="3083473"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Sesgo de autoridad</a:t>
            </a:r>
          </a:p>
        </p:txBody>
      </p:sp>
    </p:spTree>
    <p:extLst>
      <p:ext uri="{BB962C8B-B14F-4D97-AF65-F5344CB8AC3E}">
        <p14:creationId xmlns:p14="http://schemas.microsoft.com/office/powerpoint/2010/main" val="364908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2"/>
          <a:stretch>
            <a:fillRect/>
          </a:stretch>
        </p:blipFill>
        <p:spPr>
          <a:xfrm rot="16200000">
            <a:off x="5392303" y="1916959"/>
            <a:ext cx="571500" cy="152400"/>
          </a:xfrm>
          <a:prstGeom prst="rect">
            <a:avLst/>
          </a:prstGeom>
        </p:spPr>
      </p:pic>
      <p:pic>
        <p:nvPicPr>
          <p:cNvPr id="19" name="Imagen 18">
            <a:extLst>
              <a:ext uri="{FF2B5EF4-FFF2-40B4-BE49-F238E27FC236}">
                <a16:creationId xmlns:a16="http://schemas.microsoft.com/office/drawing/2014/main" id="{1B17433A-7D69-471E-B131-1E1813A6BCF6}"/>
              </a:ext>
            </a:extLst>
          </p:cNvPr>
          <p:cNvPicPr>
            <a:picLocks noChangeAspect="1"/>
          </p:cNvPicPr>
          <p:nvPr/>
        </p:nvPicPr>
        <p:blipFill>
          <a:blip r:embed="rId3"/>
          <a:stretch>
            <a:fillRect/>
          </a:stretch>
        </p:blipFill>
        <p:spPr>
          <a:xfrm>
            <a:off x="8537220" y="4092836"/>
            <a:ext cx="205029" cy="173485"/>
          </a:xfrm>
          <a:prstGeom prst="rect">
            <a:avLst/>
          </a:prstGeom>
        </p:spPr>
      </p:pic>
      <p:sp>
        <p:nvSpPr>
          <p:cNvPr id="4" name="CuadroTexto 3">
            <a:extLst>
              <a:ext uri="{FF2B5EF4-FFF2-40B4-BE49-F238E27FC236}">
                <a16:creationId xmlns:a16="http://schemas.microsoft.com/office/drawing/2014/main" id="{1CD0B001-368B-4876-BA4E-2DC4A68E0E87}"/>
              </a:ext>
            </a:extLst>
          </p:cNvPr>
          <p:cNvSpPr txBox="1"/>
          <p:nvPr/>
        </p:nvSpPr>
        <p:spPr>
          <a:xfrm>
            <a:off x="5542750" y="2278909"/>
            <a:ext cx="3083473" cy="1754326"/>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Las desventajas de los grupos se reducen al dar visibilidad en lo posible a los rendimientos individuales. ¡viva la meritocracia! ¡Viva la sociedad del rendimiento!</a:t>
            </a:r>
          </a:p>
        </p:txBody>
      </p:sp>
      <p:sp>
        <p:nvSpPr>
          <p:cNvPr id="6" name="CuadroTexto 5">
            <a:extLst>
              <a:ext uri="{FF2B5EF4-FFF2-40B4-BE49-F238E27FC236}">
                <a16:creationId xmlns:a16="http://schemas.microsoft.com/office/drawing/2014/main" id="{4796EDEA-88B2-4D26-8BF3-324D95CF383C}"/>
              </a:ext>
            </a:extLst>
          </p:cNvPr>
          <p:cNvSpPr txBox="1"/>
          <p:nvPr/>
        </p:nvSpPr>
        <p:spPr>
          <a:xfrm rot="16200000">
            <a:off x="-456168" y="4482365"/>
            <a:ext cx="3083473" cy="430887"/>
          </a:xfrm>
          <a:prstGeom prst="rect">
            <a:avLst/>
          </a:prstGeom>
          <a:noFill/>
        </p:spPr>
        <p:txBody>
          <a:bodyPr wrap="square" rtlCol="0">
            <a:spAutoFit/>
          </a:bodyPr>
          <a:lstStyle/>
          <a:p>
            <a:r>
              <a:rPr lang="es-ES" sz="2200" b="1" dirty="0">
                <a:solidFill>
                  <a:schemeClr val="accent1"/>
                </a:solidFill>
                <a:latin typeface="Arial" panose="020B0604020202020204" pitchFamily="34" charset="0"/>
                <a:cs typeface="Arial" panose="020B0604020202020204" pitchFamily="34" charset="0"/>
              </a:rPr>
              <a:t>Aversión a la pérdida</a:t>
            </a:r>
            <a:endParaRPr lang="es-CO" sz="2200" b="1" dirty="0">
              <a:solidFill>
                <a:schemeClr val="accent1"/>
              </a:solidFill>
              <a:latin typeface="Arial" panose="020B06040202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id="{AACE85AC-9A2B-4B2E-9A6B-A9094A45ACD7}"/>
              </a:ext>
            </a:extLst>
          </p:cNvPr>
          <p:cNvPicPr>
            <a:picLocks noChangeAspect="1"/>
          </p:cNvPicPr>
          <p:nvPr/>
        </p:nvPicPr>
        <p:blipFill>
          <a:blip r:embed="rId3"/>
          <a:stretch>
            <a:fillRect/>
          </a:stretch>
        </p:blipFill>
        <p:spPr>
          <a:xfrm>
            <a:off x="636938" y="6066060"/>
            <a:ext cx="205029" cy="173485"/>
          </a:xfrm>
          <a:prstGeom prst="rect">
            <a:avLst/>
          </a:prstGeom>
        </p:spPr>
      </p:pic>
      <p:sp>
        <p:nvSpPr>
          <p:cNvPr id="8" name="CuadroTexto 7">
            <a:extLst>
              <a:ext uri="{FF2B5EF4-FFF2-40B4-BE49-F238E27FC236}">
                <a16:creationId xmlns:a16="http://schemas.microsoft.com/office/drawing/2014/main" id="{C1450177-D953-452D-B07D-EC5341403EBD}"/>
              </a:ext>
            </a:extLst>
          </p:cNvPr>
          <p:cNvSpPr txBox="1"/>
          <p:nvPr/>
        </p:nvSpPr>
        <p:spPr>
          <a:xfrm>
            <a:off x="1426498" y="2807004"/>
            <a:ext cx="3283725" cy="3416320"/>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No podemos evitarlo: lo malo es más fuerte que lo bueno. Reaccionamos con más sensibilidad a las cosas negativas que a las positivas. Por la calle, nos fijamos antes en una cara antipática que en una amable. Recordamos durante más tiempo un mal comportamiento que uno bueno. Con una excepción, cuando se trata de nosotros.</a:t>
            </a:r>
          </a:p>
        </p:txBody>
      </p:sp>
      <p:sp>
        <p:nvSpPr>
          <p:cNvPr id="9" name="CuadroTexto 8">
            <a:extLst>
              <a:ext uri="{FF2B5EF4-FFF2-40B4-BE49-F238E27FC236}">
                <a16:creationId xmlns:a16="http://schemas.microsoft.com/office/drawing/2014/main" id="{E1A81661-328E-45B6-9ED4-2E0B1FB4293E}"/>
              </a:ext>
            </a:extLst>
          </p:cNvPr>
          <p:cNvSpPr txBox="1"/>
          <p:nvPr/>
        </p:nvSpPr>
        <p:spPr>
          <a:xfrm>
            <a:off x="8751709" y="3964136"/>
            <a:ext cx="3083473"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La pereza social</a:t>
            </a:r>
          </a:p>
        </p:txBody>
      </p:sp>
    </p:spTree>
    <p:extLst>
      <p:ext uri="{BB962C8B-B14F-4D97-AF65-F5344CB8AC3E}">
        <p14:creationId xmlns:p14="http://schemas.microsoft.com/office/powerpoint/2010/main" val="1127680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3E764585-5CEC-4D97-93DF-03FFBF2E05B4}"/>
              </a:ext>
            </a:extLst>
          </p:cNvPr>
          <p:cNvSpPr txBox="1"/>
          <p:nvPr/>
        </p:nvSpPr>
        <p:spPr>
          <a:xfrm>
            <a:off x="5497688" y="6135574"/>
            <a:ext cx="3714045" cy="338554"/>
          </a:xfrm>
          <a:prstGeom prst="rect">
            <a:avLst/>
          </a:prstGeom>
          <a:noFill/>
        </p:spPr>
        <p:txBody>
          <a:bodyPr wrap="square">
            <a:spAutoFit/>
          </a:bodyPr>
          <a:lstStyle/>
          <a:p>
            <a:r>
              <a:rPr lang="es-ES" sz="1600" dirty="0">
                <a:solidFill>
                  <a:schemeClr val="tx1">
                    <a:lumMod val="85000"/>
                    <a:lumOff val="15000"/>
                  </a:schemeClr>
                </a:solidFill>
                <a:latin typeface="Cambria Math" panose="02040503050406030204" pitchFamily="18" charset="0"/>
                <a:ea typeface="Cambria Math" panose="02040503050406030204" pitchFamily="18" charset="0"/>
              </a:rPr>
              <a:t>Créditos: El arte de pensar – </a:t>
            </a:r>
            <a:r>
              <a:rPr lang="es-ES" sz="1600" dirty="0" err="1">
                <a:solidFill>
                  <a:schemeClr val="tx1">
                    <a:lumMod val="85000"/>
                    <a:lumOff val="15000"/>
                  </a:schemeClr>
                </a:solidFill>
                <a:latin typeface="Cambria Math" panose="02040503050406030204" pitchFamily="18" charset="0"/>
                <a:ea typeface="Cambria Math" panose="02040503050406030204" pitchFamily="18" charset="0"/>
              </a:rPr>
              <a:t>Rolf</a:t>
            </a:r>
            <a:r>
              <a:rPr lang="es-ES" sz="1600" dirty="0">
                <a:solidFill>
                  <a:schemeClr val="tx1">
                    <a:lumMod val="85000"/>
                    <a:lumOff val="15000"/>
                  </a:schemeClr>
                </a:solidFill>
                <a:latin typeface="Cambria Math" panose="02040503050406030204" pitchFamily="18" charset="0"/>
                <a:ea typeface="Cambria Math" panose="02040503050406030204" pitchFamily="18" charset="0"/>
              </a:rPr>
              <a:t> </a:t>
            </a:r>
            <a:r>
              <a:rPr lang="es-ES" sz="1600" dirty="0" err="1">
                <a:solidFill>
                  <a:schemeClr val="tx1">
                    <a:lumMod val="85000"/>
                    <a:lumOff val="15000"/>
                  </a:schemeClr>
                </a:solidFill>
                <a:latin typeface="Cambria Math" panose="02040503050406030204" pitchFamily="18" charset="0"/>
                <a:ea typeface="Cambria Math" panose="02040503050406030204" pitchFamily="18" charset="0"/>
              </a:rPr>
              <a:t>Dobelli</a:t>
            </a:r>
            <a:endParaRPr lang="es-ES" sz="1600" b="1" dirty="0">
              <a:solidFill>
                <a:schemeClr val="tx1">
                  <a:lumMod val="85000"/>
                  <a:lumOff val="15000"/>
                </a:schemeClr>
              </a:solidFill>
              <a:latin typeface="Cambria Math" panose="02040503050406030204" pitchFamily="18" charset="0"/>
              <a:ea typeface="Cambria Math" panose="02040503050406030204" pitchFamily="18" charset="0"/>
            </a:endParaRPr>
          </a:p>
        </p:txBody>
      </p:sp>
      <p:sp>
        <p:nvSpPr>
          <p:cNvPr id="4" name="CuadroTexto 3">
            <a:extLst>
              <a:ext uri="{FF2B5EF4-FFF2-40B4-BE49-F238E27FC236}">
                <a16:creationId xmlns:a16="http://schemas.microsoft.com/office/drawing/2014/main" id="{01C090FC-F50D-45A7-BBB5-F7D040C792C7}"/>
              </a:ext>
            </a:extLst>
          </p:cNvPr>
          <p:cNvSpPr txBox="1"/>
          <p:nvPr/>
        </p:nvSpPr>
        <p:spPr>
          <a:xfrm>
            <a:off x="1201535" y="3296869"/>
            <a:ext cx="3083473" cy="430887"/>
          </a:xfrm>
          <a:prstGeom prst="rect">
            <a:avLst/>
          </a:prstGeom>
          <a:noFill/>
        </p:spPr>
        <p:txBody>
          <a:bodyPr wrap="square" rtlCol="0">
            <a:spAutoFit/>
          </a:bodyPr>
          <a:lstStyle/>
          <a:p>
            <a:r>
              <a:rPr lang="es-ES" sz="2200" b="1" dirty="0">
                <a:solidFill>
                  <a:schemeClr val="accent1"/>
                </a:solidFill>
                <a:latin typeface="Arial" panose="020B0604020202020204" pitchFamily="34" charset="0"/>
                <a:cs typeface="Arial" panose="020B0604020202020204" pitchFamily="34" charset="0"/>
              </a:rPr>
              <a:t>Efecto halo</a:t>
            </a:r>
            <a:endParaRPr lang="es-CO" sz="2200" b="1" dirty="0">
              <a:solidFill>
                <a:schemeClr val="accent1"/>
              </a:solidFill>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AA8030E9-A8B3-4B8C-9C7C-9ECFF5231747}"/>
              </a:ext>
            </a:extLst>
          </p:cNvPr>
          <p:cNvPicPr>
            <a:picLocks noChangeAspect="1"/>
          </p:cNvPicPr>
          <p:nvPr/>
        </p:nvPicPr>
        <p:blipFill>
          <a:blip r:embed="rId2"/>
          <a:stretch>
            <a:fillRect/>
          </a:stretch>
        </p:blipFill>
        <p:spPr>
          <a:xfrm>
            <a:off x="1016993" y="3425570"/>
            <a:ext cx="205029" cy="173485"/>
          </a:xfrm>
          <a:prstGeom prst="rect">
            <a:avLst/>
          </a:prstGeom>
        </p:spPr>
      </p:pic>
      <p:sp>
        <p:nvSpPr>
          <p:cNvPr id="6" name="CuadroTexto 5">
            <a:extLst>
              <a:ext uri="{FF2B5EF4-FFF2-40B4-BE49-F238E27FC236}">
                <a16:creationId xmlns:a16="http://schemas.microsoft.com/office/drawing/2014/main" id="{BC73F639-84B4-4440-9B61-3CA058149E51}"/>
              </a:ext>
            </a:extLst>
          </p:cNvPr>
          <p:cNvSpPr txBox="1"/>
          <p:nvPr/>
        </p:nvSpPr>
        <p:spPr>
          <a:xfrm>
            <a:off x="1016993" y="3702219"/>
            <a:ext cx="3429032" cy="2031325"/>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Observe alrededor más detenidamente. Deje de lado las características que destacan. Las grandes orquestas hacen eso cuando piden a los candidatos que toquen detrás de una cortina.</a:t>
            </a:r>
          </a:p>
        </p:txBody>
      </p:sp>
      <p:pic>
        <p:nvPicPr>
          <p:cNvPr id="7" name="Imagen 6">
            <a:extLst>
              <a:ext uri="{FF2B5EF4-FFF2-40B4-BE49-F238E27FC236}">
                <a16:creationId xmlns:a16="http://schemas.microsoft.com/office/drawing/2014/main" id="{7B2C0CFA-479D-4D93-88DA-CB7EBA4506A8}"/>
              </a:ext>
            </a:extLst>
          </p:cNvPr>
          <p:cNvPicPr>
            <a:picLocks noChangeAspect="1"/>
          </p:cNvPicPr>
          <p:nvPr/>
        </p:nvPicPr>
        <p:blipFill>
          <a:blip r:embed="rId2"/>
          <a:stretch>
            <a:fillRect/>
          </a:stretch>
        </p:blipFill>
        <p:spPr>
          <a:xfrm>
            <a:off x="8611593" y="4894247"/>
            <a:ext cx="205029" cy="173485"/>
          </a:xfrm>
          <a:prstGeom prst="rect">
            <a:avLst/>
          </a:prstGeom>
        </p:spPr>
      </p:pic>
      <p:sp>
        <p:nvSpPr>
          <p:cNvPr id="8" name="CuadroTexto 7">
            <a:extLst>
              <a:ext uri="{FF2B5EF4-FFF2-40B4-BE49-F238E27FC236}">
                <a16:creationId xmlns:a16="http://schemas.microsoft.com/office/drawing/2014/main" id="{37FECD0B-810A-4C94-AC92-949FC317E976}"/>
              </a:ext>
            </a:extLst>
          </p:cNvPr>
          <p:cNvSpPr txBox="1"/>
          <p:nvPr/>
        </p:nvSpPr>
        <p:spPr>
          <a:xfrm>
            <a:off x="5607663" y="3131620"/>
            <a:ext cx="3208959" cy="2031325"/>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Tendemos a actuar demasiado rápido con demasiada frecuencia. Por eso, si la situación no es clara, no emprenda nada, nada en absoluto, hasta valorar mejor la situación.</a:t>
            </a:r>
          </a:p>
        </p:txBody>
      </p:sp>
      <p:sp>
        <p:nvSpPr>
          <p:cNvPr id="9" name="CuadroTexto 8">
            <a:extLst>
              <a:ext uri="{FF2B5EF4-FFF2-40B4-BE49-F238E27FC236}">
                <a16:creationId xmlns:a16="http://schemas.microsoft.com/office/drawing/2014/main" id="{0556205C-EB25-4C46-B0DC-F540B234337D}"/>
              </a:ext>
            </a:extLst>
          </p:cNvPr>
          <p:cNvSpPr txBox="1"/>
          <p:nvPr/>
        </p:nvSpPr>
        <p:spPr>
          <a:xfrm rot="16200000">
            <a:off x="7663092" y="3578528"/>
            <a:ext cx="2737947"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Sesgo de acción</a:t>
            </a:r>
          </a:p>
        </p:txBody>
      </p:sp>
    </p:spTree>
    <p:extLst>
      <p:ext uri="{BB962C8B-B14F-4D97-AF65-F5344CB8AC3E}">
        <p14:creationId xmlns:p14="http://schemas.microsoft.com/office/powerpoint/2010/main" val="2915340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en blanco y negro de una mujer sonriendo&#10;&#10;Descripción generada automáticamente">
            <a:extLst>
              <a:ext uri="{FF2B5EF4-FFF2-40B4-BE49-F238E27FC236}">
                <a16:creationId xmlns:a16="http://schemas.microsoft.com/office/drawing/2014/main" id="{7FACBB11-EF3E-42CC-B014-C92BEFEFE9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8801524" y="401985"/>
            <a:ext cx="3390476" cy="5079365"/>
          </a:xfrm>
          <a:prstGeom prst="rect">
            <a:avLst/>
          </a:prstGeom>
        </p:spPr>
      </p:pic>
      <p:pic>
        <p:nvPicPr>
          <p:cNvPr id="9" name="Imagen 8" descr="Imagen que contiene persona, interior, sostener, mujer&#10;&#10;Descripción generada automáticamente">
            <a:extLst>
              <a:ext uri="{FF2B5EF4-FFF2-40B4-BE49-F238E27FC236}">
                <a16:creationId xmlns:a16="http://schemas.microsoft.com/office/drawing/2014/main" id="{D29A33C7-FE0F-4630-9B1C-146EC8EB687D}"/>
              </a:ext>
            </a:extLst>
          </p:cNvPr>
          <p:cNvPicPr>
            <a:picLocks noChangeAspect="1"/>
          </p:cNvPicPr>
          <p:nvPr/>
        </p:nvPicPr>
        <p:blipFill>
          <a:blip r:embed="rId4">
            <a:grayscl/>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6359491" y="68513"/>
            <a:ext cx="3593842" cy="5412837"/>
          </a:xfrm>
          <a:prstGeom prst="rect">
            <a:avLst/>
          </a:prstGeom>
        </p:spPr>
      </p:pic>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6"/>
          <a:stretch>
            <a:fillRect/>
          </a:stretch>
        </p:blipFill>
        <p:spPr>
          <a:xfrm>
            <a:off x="736465" y="1869086"/>
            <a:ext cx="205029" cy="173485"/>
          </a:xfrm>
          <a:prstGeom prst="rect">
            <a:avLst/>
          </a:prstGeom>
        </p:spPr>
      </p:pic>
      <p:sp>
        <p:nvSpPr>
          <p:cNvPr id="2" name="CuadroTexto 1">
            <a:extLst>
              <a:ext uri="{FF2B5EF4-FFF2-40B4-BE49-F238E27FC236}">
                <a16:creationId xmlns:a16="http://schemas.microsoft.com/office/drawing/2014/main" id="{E89E3C62-667E-4113-9982-210F08F31EE2}"/>
              </a:ext>
            </a:extLst>
          </p:cNvPr>
          <p:cNvSpPr txBox="1"/>
          <p:nvPr/>
        </p:nvSpPr>
        <p:spPr>
          <a:xfrm>
            <a:off x="7453422" y="4912705"/>
            <a:ext cx="4433778" cy="635902"/>
          </a:xfrm>
          <a:prstGeom prst="rect">
            <a:avLst/>
          </a:prstGeom>
          <a:noFill/>
        </p:spPr>
        <p:txBody>
          <a:bodyPr wrap="square" rtlCol="0">
            <a:spAutoFit/>
          </a:bodyPr>
          <a:lstStyle/>
          <a:p>
            <a:r>
              <a:rPr lang="es-CO"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Conclusiones</a:t>
            </a:r>
          </a:p>
        </p:txBody>
      </p:sp>
      <p:sp>
        <p:nvSpPr>
          <p:cNvPr id="3" name="CuadroTexto 2">
            <a:extLst>
              <a:ext uri="{FF2B5EF4-FFF2-40B4-BE49-F238E27FC236}">
                <a16:creationId xmlns:a16="http://schemas.microsoft.com/office/drawing/2014/main" id="{9B76A387-0A60-4073-B1ED-DE5F88F2B14B}"/>
              </a:ext>
            </a:extLst>
          </p:cNvPr>
          <p:cNvSpPr txBox="1"/>
          <p:nvPr/>
        </p:nvSpPr>
        <p:spPr>
          <a:xfrm>
            <a:off x="9592177" y="5481350"/>
            <a:ext cx="2005677" cy="369332"/>
          </a:xfrm>
          <a:prstGeom prst="rect">
            <a:avLst/>
          </a:prstGeom>
          <a:noFill/>
        </p:spPr>
        <p:txBody>
          <a:bodyPr wrap="none" rtlCol="0">
            <a:spAutoFit/>
          </a:bodyPr>
          <a:lstStyle/>
          <a:p>
            <a:r>
              <a:rPr lang="es-CO" dirty="0">
                <a:solidFill>
                  <a:srgbClr val="E83566"/>
                </a:solidFill>
                <a:latin typeface="Arial" panose="020B0604020202020204" pitchFamily="34" charset="0"/>
                <a:cs typeface="Arial" panose="020B0604020202020204" pitchFamily="34" charset="0"/>
              </a:rPr>
              <a:t>recomendaciones</a:t>
            </a:r>
          </a:p>
        </p:txBody>
      </p:sp>
      <p:sp>
        <p:nvSpPr>
          <p:cNvPr id="13" name="CuadroTexto 12">
            <a:extLst>
              <a:ext uri="{FF2B5EF4-FFF2-40B4-BE49-F238E27FC236}">
                <a16:creationId xmlns:a16="http://schemas.microsoft.com/office/drawing/2014/main" id="{E804D55A-0688-400A-84E7-FE35028C0993}"/>
              </a:ext>
            </a:extLst>
          </p:cNvPr>
          <p:cNvSpPr txBox="1"/>
          <p:nvPr/>
        </p:nvSpPr>
        <p:spPr>
          <a:xfrm>
            <a:off x="1251484" y="3429000"/>
            <a:ext cx="5300260" cy="923330"/>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Replantee sus ídolos, tenga en cuenta diferentes géneros, recuerde que hay diferentes tipos de inteligencia</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2B03697E-8CC3-46F6-98B1-9BAABDBA8236}"/>
              </a:ext>
            </a:extLst>
          </p:cNvPr>
          <p:cNvSpPr txBox="1"/>
          <p:nvPr/>
        </p:nvSpPr>
        <p:spPr>
          <a:xfrm>
            <a:off x="1211631" y="1893738"/>
            <a:ext cx="5300260" cy="1477328"/>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cs typeface="Arial" panose="020B0604020202020204" pitchFamily="34" charset="0"/>
              </a:rPr>
              <a:t>… analizaron un grupo de mujeres con grandes logros. En los resultados encontraron que la gran mayoría de estas mujeres desconfiaban de sí mismas, pensaban que su éxito había sido un fraude y que tarde o temprano eso se descubriría. </a:t>
            </a:r>
            <a:endParaRPr lang="es-CO" dirty="0">
              <a:solidFill>
                <a:schemeClr val="bg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9598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2"/>
          <a:stretch>
            <a:fillRect/>
          </a:stretch>
        </p:blipFill>
        <p:spPr>
          <a:xfrm>
            <a:off x="3335132" y="2115363"/>
            <a:ext cx="205029" cy="173485"/>
          </a:xfrm>
          <a:prstGeom prst="rect">
            <a:avLst/>
          </a:prstGeom>
        </p:spPr>
      </p:pic>
      <p:sp>
        <p:nvSpPr>
          <p:cNvPr id="2" name="CuadroTexto 1">
            <a:extLst>
              <a:ext uri="{FF2B5EF4-FFF2-40B4-BE49-F238E27FC236}">
                <a16:creationId xmlns:a16="http://schemas.microsoft.com/office/drawing/2014/main" id="{E89E3C62-667E-4113-9982-210F08F31EE2}"/>
              </a:ext>
            </a:extLst>
          </p:cNvPr>
          <p:cNvSpPr txBox="1"/>
          <p:nvPr/>
        </p:nvSpPr>
        <p:spPr>
          <a:xfrm>
            <a:off x="7453422" y="4912705"/>
            <a:ext cx="4433778" cy="635902"/>
          </a:xfrm>
          <a:prstGeom prst="rect">
            <a:avLst/>
          </a:prstGeom>
          <a:noFill/>
        </p:spPr>
        <p:txBody>
          <a:bodyPr wrap="square" rtlCol="0">
            <a:spAutoFit/>
          </a:bodyPr>
          <a:lstStyle/>
          <a:p>
            <a:r>
              <a:rPr lang="es-CO"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Conclusiones</a:t>
            </a:r>
          </a:p>
        </p:txBody>
      </p:sp>
      <p:sp>
        <p:nvSpPr>
          <p:cNvPr id="3" name="CuadroTexto 2">
            <a:extLst>
              <a:ext uri="{FF2B5EF4-FFF2-40B4-BE49-F238E27FC236}">
                <a16:creationId xmlns:a16="http://schemas.microsoft.com/office/drawing/2014/main" id="{9B76A387-0A60-4073-B1ED-DE5F88F2B14B}"/>
              </a:ext>
            </a:extLst>
          </p:cNvPr>
          <p:cNvSpPr txBox="1"/>
          <p:nvPr/>
        </p:nvSpPr>
        <p:spPr>
          <a:xfrm>
            <a:off x="9592177" y="5481350"/>
            <a:ext cx="2005677" cy="369332"/>
          </a:xfrm>
          <a:prstGeom prst="rect">
            <a:avLst/>
          </a:prstGeom>
          <a:noFill/>
        </p:spPr>
        <p:txBody>
          <a:bodyPr wrap="none" rtlCol="0">
            <a:spAutoFit/>
          </a:bodyPr>
          <a:lstStyle/>
          <a:p>
            <a:r>
              <a:rPr lang="es-CO" dirty="0">
                <a:solidFill>
                  <a:srgbClr val="E83566"/>
                </a:solidFill>
                <a:latin typeface="Arial" panose="020B0604020202020204" pitchFamily="34" charset="0"/>
                <a:cs typeface="Arial" panose="020B0604020202020204" pitchFamily="34" charset="0"/>
              </a:rPr>
              <a:t>recomendaciones</a:t>
            </a:r>
          </a:p>
        </p:txBody>
      </p:sp>
      <p:sp>
        <p:nvSpPr>
          <p:cNvPr id="13" name="CuadroTexto 12">
            <a:extLst>
              <a:ext uri="{FF2B5EF4-FFF2-40B4-BE49-F238E27FC236}">
                <a16:creationId xmlns:a16="http://schemas.microsoft.com/office/drawing/2014/main" id="{E804D55A-0688-400A-84E7-FE35028C0993}"/>
              </a:ext>
            </a:extLst>
          </p:cNvPr>
          <p:cNvSpPr txBox="1"/>
          <p:nvPr/>
        </p:nvSpPr>
        <p:spPr>
          <a:xfrm>
            <a:off x="3540161" y="2416442"/>
            <a:ext cx="6052016" cy="646331"/>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Medite, cambie de actividades, disfrute de la vida. Respire, coma bien, evite los excesos y cuide las rodillas</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2B03697E-8CC3-46F6-98B1-9BAABDBA8236}"/>
              </a:ext>
            </a:extLst>
          </p:cNvPr>
          <p:cNvSpPr txBox="1"/>
          <p:nvPr/>
        </p:nvSpPr>
        <p:spPr>
          <a:xfrm>
            <a:off x="3540161" y="2046248"/>
            <a:ext cx="5300260" cy="369332"/>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cs typeface="Arial" panose="020B0604020202020204" pitchFamily="34" charset="0"/>
              </a:rPr>
              <a:t>No sea esta ardilla.</a:t>
            </a:r>
            <a:endParaRPr lang="es-CO" dirty="0">
              <a:solidFill>
                <a:schemeClr val="bg2">
                  <a:lumMod val="75000"/>
                </a:schemeClr>
              </a:solidFill>
              <a:latin typeface="Arial" panose="020B0604020202020204" pitchFamily="34" charset="0"/>
              <a:cs typeface="Arial" panose="020B0604020202020204" pitchFamily="34" charset="0"/>
            </a:endParaRPr>
          </a:p>
        </p:txBody>
      </p:sp>
      <p:pic>
        <p:nvPicPr>
          <p:cNvPr id="5" name="Imagen 4" descr="Una caricatura de una persona&#10;&#10;Descripción generada automáticamente con confianza baja">
            <a:extLst>
              <a:ext uri="{FF2B5EF4-FFF2-40B4-BE49-F238E27FC236}">
                <a16:creationId xmlns:a16="http://schemas.microsoft.com/office/drawing/2014/main" id="{3F930ABC-DB75-46F8-B827-1F72E095C000}"/>
              </a:ext>
            </a:extLst>
          </p:cNvPr>
          <p:cNvPicPr>
            <a:picLocks noChangeAspect="1"/>
          </p:cNvPicPr>
          <p:nvPr/>
        </p:nvPicPr>
        <p:blipFill rotWithShape="1">
          <a:blip r:embed="rId3"/>
          <a:srcRect l="19096"/>
          <a:stretch/>
        </p:blipFill>
        <p:spPr>
          <a:xfrm>
            <a:off x="0" y="2632402"/>
            <a:ext cx="3629578" cy="3943350"/>
          </a:xfrm>
          <a:prstGeom prst="rect">
            <a:avLst/>
          </a:prstGeom>
        </p:spPr>
      </p:pic>
    </p:spTree>
    <p:extLst>
      <p:ext uri="{BB962C8B-B14F-4D97-AF65-F5344CB8AC3E}">
        <p14:creationId xmlns:p14="http://schemas.microsoft.com/office/powerpoint/2010/main" val="3116850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2"/>
          <a:stretch>
            <a:fillRect/>
          </a:stretch>
        </p:blipFill>
        <p:spPr>
          <a:xfrm rot="5400000">
            <a:off x="4911185" y="893468"/>
            <a:ext cx="205029" cy="173485"/>
          </a:xfrm>
          <a:prstGeom prst="rect">
            <a:avLst/>
          </a:prstGeom>
        </p:spPr>
      </p:pic>
      <p:sp>
        <p:nvSpPr>
          <p:cNvPr id="12" name="CuadroTexto 11">
            <a:extLst>
              <a:ext uri="{FF2B5EF4-FFF2-40B4-BE49-F238E27FC236}">
                <a16:creationId xmlns:a16="http://schemas.microsoft.com/office/drawing/2014/main" id="{DE1BFC59-8522-4823-A644-126DB6DF8625}"/>
              </a:ext>
            </a:extLst>
          </p:cNvPr>
          <p:cNvSpPr txBox="1"/>
          <p:nvPr/>
        </p:nvSpPr>
        <p:spPr>
          <a:xfrm>
            <a:off x="2396282" y="-1988697"/>
            <a:ext cx="1034522" cy="9248686"/>
          </a:xfrm>
          <a:prstGeom prst="rect">
            <a:avLst/>
          </a:prstGeom>
          <a:noFill/>
        </p:spPr>
        <p:txBody>
          <a:bodyPr wrap="square" rtlCol="0">
            <a:spAutoFit/>
          </a:bodyPr>
          <a:lstStyle/>
          <a:p>
            <a:r>
              <a:rPr lang="es-CO" sz="59500" b="1" dirty="0">
                <a:ln w="19050">
                  <a:solidFill>
                    <a:srgbClr val="E83566"/>
                  </a:solidFill>
                </a:ln>
                <a:noFill/>
                <a:latin typeface="Arial" panose="020B0604020202020204" pitchFamily="34" charset="0"/>
                <a:cs typeface="Arial" panose="020B0604020202020204" pitchFamily="34" charset="0"/>
              </a:rPr>
              <a:t>V</a:t>
            </a:r>
          </a:p>
        </p:txBody>
      </p:sp>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3"/>
          <a:stretch>
            <a:fillRect/>
          </a:stretch>
        </p:blipFill>
        <p:spPr>
          <a:xfrm>
            <a:off x="846235" y="6171028"/>
            <a:ext cx="571500" cy="152400"/>
          </a:xfrm>
          <a:prstGeom prst="rect">
            <a:avLst/>
          </a:prstGeom>
        </p:spPr>
      </p:pic>
      <p:sp>
        <p:nvSpPr>
          <p:cNvPr id="14" name="CuadroTexto 13">
            <a:extLst>
              <a:ext uri="{FF2B5EF4-FFF2-40B4-BE49-F238E27FC236}">
                <a16:creationId xmlns:a16="http://schemas.microsoft.com/office/drawing/2014/main" id="{5D3F11D2-D3D3-4D6A-A426-567CD1B6E0D8}"/>
              </a:ext>
            </a:extLst>
          </p:cNvPr>
          <p:cNvSpPr txBox="1"/>
          <p:nvPr/>
        </p:nvSpPr>
        <p:spPr>
          <a:xfrm>
            <a:off x="5385872" y="1444401"/>
            <a:ext cx="3329149" cy="2554545"/>
          </a:xfrm>
          <a:prstGeom prst="rect">
            <a:avLst/>
          </a:prstGeom>
          <a:noFill/>
        </p:spPr>
        <p:txBody>
          <a:bodyPr wrap="square" rtlCol="0">
            <a:spAutoFit/>
          </a:bodyPr>
          <a:lstStyle/>
          <a:p>
            <a:r>
              <a:rPr lang="es-CO" sz="4000" b="1" dirty="0">
                <a:solidFill>
                  <a:schemeClr val="accent1"/>
                </a:solidFill>
                <a:latin typeface="Arial" panose="020B0604020202020204" pitchFamily="34" charset="0"/>
                <a:cs typeface="Arial" panose="020B0604020202020204" pitchFamily="34" charset="0"/>
              </a:rPr>
              <a:t>Vísteme despacio que tengo prisa</a:t>
            </a:r>
          </a:p>
        </p:txBody>
      </p:sp>
      <p:sp>
        <p:nvSpPr>
          <p:cNvPr id="15" name="CuadroTexto 14">
            <a:extLst>
              <a:ext uri="{FF2B5EF4-FFF2-40B4-BE49-F238E27FC236}">
                <a16:creationId xmlns:a16="http://schemas.microsoft.com/office/drawing/2014/main" id="{9614F4AF-E1D5-43C5-876F-CA4497D0EA8C}"/>
              </a:ext>
            </a:extLst>
          </p:cNvPr>
          <p:cNvSpPr txBox="1"/>
          <p:nvPr/>
        </p:nvSpPr>
        <p:spPr>
          <a:xfrm>
            <a:off x="6851776" y="-245656"/>
            <a:ext cx="940482" cy="5276410"/>
          </a:xfrm>
          <a:prstGeom prst="rect">
            <a:avLst/>
          </a:prstGeom>
          <a:noFill/>
        </p:spPr>
        <p:txBody>
          <a:bodyPr wrap="square" rtlCol="0">
            <a:spAutoFit/>
          </a:bodyPr>
          <a:lstStyle/>
          <a:p>
            <a:r>
              <a:rPr lang="es-CO" sz="49600" b="1" dirty="0">
                <a:ln w="19050">
                  <a:solidFill>
                    <a:srgbClr val="5C739C"/>
                  </a:solidFill>
                </a:ln>
                <a:noFill/>
                <a:latin typeface="Arial" panose="020B0604020202020204" pitchFamily="34" charset="0"/>
                <a:cs typeface="Arial" panose="020B0604020202020204" pitchFamily="34" charset="0"/>
              </a:rPr>
              <a:t>A</a:t>
            </a:r>
          </a:p>
        </p:txBody>
      </p:sp>
      <p:sp>
        <p:nvSpPr>
          <p:cNvPr id="16" name="CuadroTexto 15">
            <a:extLst>
              <a:ext uri="{FF2B5EF4-FFF2-40B4-BE49-F238E27FC236}">
                <a16:creationId xmlns:a16="http://schemas.microsoft.com/office/drawing/2014/main" id="{528026C5-D934-461B-A360-77CF416FBA92}"/>
              </a:ext>
            </a:extLst>
          </p:cNvPr>
          <p:cNvSpPr txBox="1"/>
          <p:nvPr/>
        </p:nvSpPr>
        <p:spPr>
          <a:xfrm>
            <a:off x="9082356" y="2959612"/>
            <a:ext cx="3329149" cy="1323439"/>
          </a:xfrm>
          <a:prstGeom prst="rect">
            <a:avLst/>
          </a:prstGeom>
          <a:noFill/>
        </p:spPr>
        <p:txBody>
          <a:bodyPr wrap="square" rtlCol="0">
            <a:spAutoFit/>
          </a:bodyPr>
          <a:lstStyle/>
          <a:p>
            <a:r>
              <a:rPr lang="es-CO" sz="4000" b="1" dirty="0">
                <a:ln>
                  <a:solidFill>
                    <a:srgbClr val="E83566"/>
                  </a:solidFill>
                </a:ln>
                <a:noFill/>
                <a:latin typeface="Arial" panose="020B0604020202020204" pitchFamily="34" charset="0"/>
                <a:cs typeface="Arial" panose="020B0604020202020204" pitchFamily="34" charset="0"/>
              </a:rPr>
              <a:t>Apresúrate</a:t>
            </a:r>
          </a:p>
          <a:p>
            <a:r>
              <a:rPr lang="es-CO" sz="4000" b="1" dirty="0">
                <a:ln>
                  <a:solidFill>
                    <a:srgbClr val="E83566"/>
                  </a:solidFill>
                </a:ln>
                <a:noFill/>
                <a:latin typeface="Arial" panose="020B0604020202020204" pitchFamily="34" charset="0"/>
                <a:cs typeface="Arial" panose="020B0604020202020204" pitchFamily="34" charset="0"/>
              </a:rPr>
              <a:t>lentamente</a:t>
            </a:r>
          </a:p>
        </p:txBody>
      </p:sp>
      <p:sp>
        <p:nvSpPr>
          <p:cNvPr id="18" name="CuadroTexto 17">
            <a:extLst>
              <a:ext uri="{FF2B5EF4-FFF2-40B4-BE49-F238E27FC236}">
                <a16:creationId xmlns:a16="http://schemas.microsoft.com/office/drawing/2014/main" id="{F66E8033-1A02-4265-AF6C-CF9FE730E20E}"/>
              </a:ext>
            </a:extLst>
          </p:cNvPr>
          <p:cNvSpPr txBox="1"/>
          <p:nvPr/>
        </p:nvSpPr>
        <p:spPr>
          <a:xfrm>
            <a:off x="1448520" y="6062562"/>
            <a:ext cx="8347198" cy="369332"/>
          </a:xfrm>
          <a:prstGeom prst="rect">
            <a:avLst/>
          </a:prstGeom>
          <a:noFill/>
        </p:spPr>
        <p:txBody>
          <a:bodyPr wrap="square">
            <a:spAutoFit/>
          </a:bodyPr>
          <a:lstStyle/>
          <a:p>
            <a:r>
              <a:rPr lang="es-CO" dirty="0">
                <a:solidFill>
                  <a:schemeClr val="bg2">
                    <a:lumMod val="50000"/>
                  </a:schemeClr>
                </a:solidFill>
                <a:latin typeface="Arial" panose="020B0604020202020204" pitchFamily="34" charset="0"/>
                <a:cs typeface="Arial" panose="020B0604020202020204" pitchFamily="34" charset="0"/>
              </a:rPr>
              <a:t>“</a:t>
            </a:r>
            <a:r>
              <a:rPr lang="es-ES" dirty="0">
                <a:solidFill>
                  <a:schemeClr val="bg2">
                    <a:lumMod val="50000"/>
                  </a:schemeClr>
                </a:solidFill>
                <a:latin typeface="Arial" panose="020B0604020202020204" pitchFamily="34" charset="0"/>
                <a:cs typeface="Arial" panose="020B0604020202020204" pitchFamily="34" charset="0"/>
              </a:rPr>
              <a:t>Caminad lentamente si queréis llegar más pronto a un trabajo bien hecho”</a:t>
            </a:r>
            <a:endParaRPr lang="es-CO" dirty="0">
              <a:solidFill>
                <a:schemeClr val="bg2">
                  <a:lumMod val="50000"/>
                </a:schemeClr>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D9ACF6AD-C24E-47C7-9A5D-86D7890B7106}"/>
              </a:ext>
            </a:extLst>
          </p:cNvPr>
          <p:cNvSpPr txBox="1"/>
          <p:nvPr/>
        </p:nvSpPr>
        <p:spPr>
          <a:xfrm>
            <a:off x="4856435" y="1082725"/>
            <a:ext cx="738971" cy="369332"/>
          </a:xfrm>
          <a:prstGeom prst="rect">
            <a:avLst/>
          </a:prstGeom>
          <a:noFill/>
        </p:spPr>
        <p:txBody>
          <a:bodyPr wrap="square">
            <a:spAutoFit/>
          </a:bodyPr>
          <a:lstStyle/>
          <a:p>
            <a:r>
              <a:rPr lang="es-ES" dirty="0" err="1">
                <a:solidFill>
                  <a:schemeClr val="bg2">
                    <a:lumMod val="50000"/>
                  </a:schemeClr>
                </a:solidFill>
                <a:latin typeface="Arial" panose="020B0604020202020204" pitchFamily="34" charset="0"/>
                <a:cs typeface="Arial" panose="020B0604020202020204" pitchFamily="34" charset="0"/>
              </a:rPr>
              <a:t>Hack</a:t>
            </a:r>
            <a:endParaRPr lang="es-CO" dirty="0"/>
          </a:p>
        </p:txBody>
      </p:sp>
    </p:spTree>
    <p:extLst>
      <p:ext uri="{BB962C8B-B14F-4D97-AF65-F5344CB8AC3E}">
        <p14:creationId xmlns:p14="http://schemas.microsoft.com/office/powerpoint/2010/main" val="2874538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3F75B6CD-67F8-498C-889C-3D1852C5F7D3}"/>
              </a:ext>
            </a:extLst>
          </p:cNvPr>
          <p:cNvSpPr/>
          <p:nvPr/>
        </p:nvSpPr>
        <p:spPr>
          <a:xfrm>
            <a:off x="0" y="0"/>
            <a:ext cx="3615070" cy="1350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8" name="Imagen 7" descr="Un dibujo de una persona&#10;&#10;Descripción generada automáticamente con confianza baja">
            <a:extLst>
              <a:ext uri="{FF2B5EF4-FFF2-40B4-BE49-F238E27FC236}">
                <a16:creationId xmlns:a16="http://schemas.microsoft.com/office/drawing/2014/main" id="{CA313742-72FA-405A-B7A9-C3E56EAA449D}"/>
              </a:ext>
            </a:extLst>
          </p:cNvPr>
          <p:cNvPicPr>
            <a:picLocks noChangeAspect="1"/>
          </p:cNvPicPr>
          <p:nvPr/>
        </p:nvPicPr>
        <p:blipFill>
          <a:blip r:embed="rId2">
            <a:duotone>
              <a:schemeClr val="accent1">
                <a:shade val="45000"/>
                <a:satMod val="135000"/>
              </a:schemeClr>
              <a:prstClr val="white"/>
            </a:duotone>
          </a:blip>
          <a:stretch>
            <a:fillRect/>
          </a:stretch>
        </p:blipFill>
        <p:spPr>
          <a:xfrm>
            <a:off x="1270753" y="324480"/>
            <a:ext cx="6599006" cy="6710853"/>
          </a:xfrm>
          <a:prstGeom prst="rect">
            <a:avLst/>
          </a:prstGeom>
        </p:spPr>
      </p:pic>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3"/>
          <a:stretch>
            <a:fillRect/>
          </a:stretch>
        </p:blipFill>
        <p:spPr>
          <a:xfrm>
            <a:off x="2909830" y="3062773"/>
            <a:ext cx="205029" cy="173485"/>
          </a:xfrm>
          <a:prstGeom prst="rect">
            <a:avLst/>
          </a:prstGeom>
        </p:spPr>
      </p:pic>
      <p:sp>
        <p:nvSpPr>
          <p:cNvPr id="2" name="CuadroTexto 1">
            <a:extLst>
              <a:ext uri="{FF2B5EF4-FFF2-40B4-BE49-F238E27FC236}">
                <a16:creationId xmlns:a16="http://schemas.microsoft.com/office/drawing/2014/main" id="{E89E3C62-667E-4113-9982-210F08F31EE2}"/>
              </a:ext>
            </a:extLst>
          </p:cNvPr>
          <p:cNvSpPr txBox="1"/>
          <p:nvPr/>
        </p:nvSpPr>
        <p:spPr>
          <a:xfrm>
            <a:off x="7453422" y="4912705"/>
            <a:ext cx="4433778" cy="635902"/>
          </a:xfrm>
          <a:prstGeom prst="rect">
            <a:avLst/>
          </a:prstGeom>
          <a:noFill/>
        </p:spPr>
        <p:txBody>
          <a:bodyPr wrap="square" rtlCol="0">
            <a:spAutoFit/>
          </a:bodyPr>
          <a:lstStyle/>
          <a:p>
            <a:r>
              <a:rPr lang="es-CO"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Conclusiones</a:t>
            </a:r>
          </a:p>
        </p:txBody>
      </p:sp>
      <p:sp>
        <p:nvSpPr>
          <p:cNvPr id="3" name="CuadroTexto 2">
            <a:extLst>
              <a:ext uri="{FF2B5EF4-FFF2-40B4-BE49-F238E27FC236}">
                <a16:creationId xmlns:a16="http://schemas.microsoft.com/office/drawing/2014/main" id="{9B76A387-0A60-4073-B1ED-DE5F88F2B14B}"/>
              </a:ext>
            </a:extLst>
          </p:cNvPr>
          <p:cNvSpPr txBox="1"/>
          <p:nvPr/>
        </p:nvSpPr>
        <p:spPr>
          <a:xfrm>
            <a:off x="9592177" y="5481350"/>
            <a:ext cx="2005677" cy="369332"/>
          </a:xfrm>
          <a:prstGeom prst="rect">
            <a:avLst/>
          </a:prstGeom>
          <a:noFill/>
        </p:spPr>
        <p:txBody>
          <a:bodyPr wrap="none" rtlCol="0">
            <a:spAutoFit/>
          </a:bodyPr>
          <a:lstStyle/>
          <a:p>
            <a:r>
              <a:rPr lang="es-CO" dirty="0">
                <a:solidFill>
                  <a:srgbClr val="E83566"/>
                </a:solidFill>
                <a:latin typeface="Arial" panose="020B0604020202020204" pitchFamily="34" charset="0"/>
                <a:cs typeface="Arial" panose="020B0604020202020204" pitchFamily="34" charset="0"/>
              </a:rPr>
              <a:t>recomendaciones</a:t>
            </a:r>
          </a:p>
        </p:txBody>
      </p:sp>
      <p:sp>
        <p:nvSpPr>
          <p:cNvPr id="13" name="CuadroTexto 12">
            <a:extLst>
              <a:ext uri="{FF2B5EF4-FFF2-40B4-BE49-F238E27FC236}">
                <a16:creationId xmlns:a16="http://schemas.microsoft.com/office/drawing/2014/main" id="{E804D55A-0688-400A-84E7-FE35028C0993}"/>
              </a:ext>
            </a:extLst>
          </p:cNvPr>
          <p:cNvSpPr txBox="1"/>
          <p:nvPr/>
        </p:nvSpPr>
        <p:spPr>
          <a:xfrm>
            <a:off x="3069992" y="3298577"/>
            <a:ext cx="3139422" cy="646331"/>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Nos pagan por ser creativos</a:t>
            </a:r>
          </a:p>
          <a:p>
            <a:r>
              <a:rPr lang="es-ES" dirty="0">
                <a:solidFill>
                  <a:schemeClr val="bg2">
                    <a:lumMod val="25000"/>
                  </a:schemeClr>
                </a:solidFill>
                <a:latin typeface="Arial" panose="020B0604020202020204" pitchFamily="34" charset="0"/>
                <a:cs typeface="Arial" panose="020B0604020202020204" pitchFamily="34" charset="0"/>
              </a:rPr>
              <a:t>Y encontrar soluciones</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2B03697E-8CC3-46F6-98B1-9BAABDBA8236}"/>
              </a:ext>
            </a:extLst>
          </p:cNvPr>
          <p:cNvSpPr txBox="1"/>
          <p:nvPr/>
        </p:nvSpPr>
        <p:spPr>
          <a:xfrm>
            <a:off x="3114859" y="2929245"/>
            <a:ext cx="2201420" cy="369332"/>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cs typeface="Arial" panose="020B0604020202020204" pitchFamily="34" charset="0"/>
              </a:rPr>
              <a:t>Todo tiene solución</a:t>
            </a:r>
            <a:endParaRPr lang="es-CO" dirty="0">
              <a:solidFill>
                <a:schemeClr val="bg2">
                  <a:lumMod val="75000"/>
                </a:schemeClr>
              </a:solidFill>
              <a:latin typeface="Arial" panose="020B0604020202020204" pitchFamily="34" charset="0"/>
              <a:cs typeface="Arial" panose="020B0604020202020204" pitchFamily="34" charset="0"/>
            </a:endParaRPr>
          </a:p>
        </p:txBody>
      </p:sp>
      <p:pic>
        <p:nvPicPr>
          <p:cNvPr id="12" name="Imagen 11" descr="Un hombre con la mano en la boca&#10;&#10;Descripción generada automáticamente con confianza media">
            <a:extLst>
              <a:ext uri="{FF2B5EF4-FFF2-40B4-BE49-F238E27FC236}">
                <a16:creationId xmlns:a16="http://schemas.microsoft.com/office/drawing/2014/main" id="{130C42D2-F4C4-48A2-A1AE-87CD4526EB91}"/>
              </a:ext>
            </a:extLst>
          </p:cNvPr>
          <p:cNvPicPr>
            <a:picLocks noChangeAspect="1"/>
          </p:cNvPicPr>
          <p:nvPr/>
        </p:nvPicPr>
        <p:blipFill rotWithShape="1">
          <a:blip r:embed="rId4">
            <a:grayscl/>
            <a:extLst>
              <a:ext uri="{BEBA8EAE-BF5A-486C-A8C5-ECC9F3942E4B}">
                <a14:imgProps xmlns:a14="http://schemas.microsoft.com/office/drawing/2010/main">
                  <a14:imgLayer r:embed="rId5">
                    <a14:imgEffect>
                      <a14:brightnessContrast bright="40000" contrast="-40000"/>
                    </a14:imgEffect>
                  </a14:imgLayer>
                </a14:imgProps>
              </a:ext>
            </a:extLst>
          </a:blip>
          <a:srcRect r="37820"/>
          <a:stretch/>
        </p:blipFill>
        <p:spPr>
          <a:xfrm flipH="1">
            <a:off x="8247542" y="1450320"/>
            <a:ext cx="3944458" cy="3571875"/>
          </a:xfrm>
          <a:prstGeom prst="rect">
            <a:avLst/>
          </a:prstGeom>
        </p:spPr>
      </p:pic>
    </p:spTree>
    <p:extLst>
      <p:ext uri="{BB962C8B-B14F-4D97-AF65-F5344CB8AC3E}">
        <p14:creationId xmlns:p14="http://schemas.microsoft.com/office/powerpoint/2010/main" val="262818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uadroTexto 15">
            <a:extLst>
              <a:ext uri="{FF2B5EF4-FFF2-40B4-BE49-F238E27FC236}">
                <a16:creationId xmlns:a16="http://schemas.microsoft.com/office/drawing/2014/main" id="{94451CB9-F5BD-4B9C-B27B-04CF305AFCF6}"/>
              </a:ext>
            </a:extLst>
          </p:cNvPr>
          <p:cNvSpPr txBox="1"/>
          <p:nvPr/>
        </p:nvSpPr>
        <p:spPr>
          <a:xfrm>
            <a:off x="5260679" y="2718339"/>
            <a:ext cx="4741696" cy="1323439"/>
          </a:xfrm>
          <a:prstGeom prst="rect">
            <a:avLst/>
          </a:prstGeom>
          <a:noFill/>
        </p:spPr>
        <p:txBody>
          <a:bodyPr wrap="square">
            <a:spAutoFit/>
          </a:bodyPr>
          <a:lstStyle/>
          <a:p>
            <a:r>
              <a:rPr lang="es-ES" sz="8000"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E</a:t>
            </a:r>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s un fenómeno psicológico en el que</a:t>
            </a:r>
          </a:p>
        </p:txBody>
      </p:sp>
      <p:sp>
        <p:nvSpPr>
          <p:cNvPr id="18" name="CuadroTexto 17">
            <a:extLst>
              <a:ext uri="{FF2B5EF4-FFF2-40B4-BE49-F238E27FC236}">
                <a16:creationId xmlns:a16="http://schemas.microsoft.com/office/drawing/2014/main" id="{DE282F68-0491-4F42-8DAA-6543629CC38B}"/>
              </a:ext>
            </a:extLst>
          </p:cNvPr>
          <p:cNvSpPr txBox="1"/>
          <p:nvPr/>
        </p:nvSpPr>
        <p:spPr>
          <a:xfrm>
            <a:off x="974877" y="2302841"/>
            <a:ext cx="4273360" cy="2308324"/>
          </a:xfrm>
          <a:prstGeom prst="rect">
            <a:avLst/>
          </a:prstGeom>
          <a:noFill/>
        </p:spPr>
        <p:txBody>
          <a:bodyPr wrap="square">
            <a:spAutoFit/>
          </a:bodyPr>
          <a:lstStyle/>
          <a:p>
            <a:r>
              <a:rPr lang="es-ES" sz="4800" b="1" dirty="0">
                <a:ln w="19050">
                  <a:solidFill>
                    <a:srgbClr val="5C739C"/>
                  </a:solidFill>
                </a:ln>
                <a:noFill/>
                <a:latin typeface="Arial" panose="020B0604020202020204" pitchFamily="34" charset="0"/>
                <a:cs typeface="Arial" panose="020B0604020202020204" pitchFamily="34" charset="0"/>
              </a:rPr>
              <a:t>¿Qué es el síndrome del </a:t>
            </a:r>
            <a:r>
              <a:rPr lang="es-ES" sz="4800" b="1" dirty="0" err="1">
                <a:ln w="19050">
                  <a:solidFill>
                    <a:srgbClr val="5C739C"/>
                  </a:solidFill>
                </a:ln>
                <a:noFill/>
                <a:latin typeface="Arial" panose="020B0604020202020204" pitchFamily="34" charset="0"/>
                <a:cs typeface="Arial" panose="020B0604020202020204" pitchFamily="34" charset="0"/>
              </a:rPr>
              <a:t>impost_r</a:t>
            </a:r>
            <a:r>
              <a:rPr lang="es-ES" sz="4800" b="1" dirty="0">
                <a:ln w="19050">
                  <a:solidFill>
                    <a:srgbClr val="5C739C"/>
                  </a:solidFill>
                </a:ln>
                <a:noFill/>
                <a:latin typeface="Arial" panose="020B0604020202020204" pitchFamily="34" charset="0"/>
                <a:cs typeface="Arial" panose="020B0604020202020204" pitchFamily="34" charset="0"/>
              </a:rPr>
              <a:t>?</a:t>
            </a:r>
            <a:endParaRPr lang="es-CO" sz="4800" b="1" dirty="0">
              <a:ln w="19050">
                <a:solidFill>
                  <a:srgbClr val="5C739C"/>
                </a:solidFill>
              </a:ln>
              <a:noFill/>
              <a:latin typeface="Arial" panose="020B0604020202020204" pitchFamily="34" charset="0"/>
              <a:cs typeface="Arial" panose="020B0604020202020204" pitchFamily="34" charset="0"/>
            </a:endParaRPr>
          </a:p>
        </p:txBody>
      </p:sp>
      <p:pic>
        <p:nvPicPr>
          <p:cNvPr id="19" name="Imagen 18">
            <a:extLst>
              <a:ext uri="{FF2B5EF4-FFF2-40B4-BE49-F238E27FC236}">
                <a16:creationId xmlns:a16="http://schemas.microsoft.com/office/drawing/2014/main" id="{D137570A-E0C6-4ADB-BEC0-384E8C123FFB}"/>
              </a:ext>
            </a:extLst>
          </p:cNvPr>
          <p:cNvPicPr>
            <a:picLocks noChangeAspect="1"/>
          </p:cNvPicPr>
          <p:nvPr/>
        </p:nvPicPr>
        <p:blipFill>
          <a:blip r:embed="rId2"/>
          <a:stretch>
            <a:fillRect/>
          </a:stretch>
        </p:blipFill>
        <p:spPr>
          <a:xfrm>
            <a:off x="792186" y="2726534"/>
            <a:ext cx="205029" cy="173485"/>
          </a:xfrm>
          <a:prstGeom prst="rect">
            <a:avLst/>
          </a:prstGeom>
        </p:spPr>
      </p:pic>
      <p:pic>
        <p:nvPicPr>
          <p:cNvPr id="20" name="Imagen 19">
            <a:extLst>
              <a:ext uri="{FF2B5EF4-FFF2-40B4-BE49-F238E27FC236}">
                <a16:creationId xmlns:a16="http://schemas.microsoft.com/office/drawing/2014/main" id="{0633A5D9-F530-42EA-9762-A28F003B6898}"/>
              </a:ext>
            </a:extLst>
          </p:cNvPr>
          <p:cNvPicPr>
            <a:picLocks noChangeAspect="1"/>
          </p:cNvPicPr>
          <p:nvPr/>
        </p:nvPicPr>
        <p:blipFill>
          <a:blip r:embed="rId3"/>
          <a:stretch>
            <a:fillRect/>
          </a:stretch>
        </p:blipFill>
        <p:spPr>
          <a:xfrm rot="16200000">
            <a:off x="4017452" y="4264127"/>
            <a:ext cx="571500" cy="152400"/>
          </a:xfrm>
          <a:prstGeom prst="rect">
            <a:avLst/>
          </a:prstGeom>
        </p:spPr>
      </p:pic>
      <p:sp>
        <p:nvSpPr>
          <p:cNvPr id="15" name="CuadroTexto 14">
            <a:extLst>
              <a:ext uri="{FF2B5EF4-FFF2-40B4-BE49-F238E27FC236}">
                <a16:creationId xmlns:a16="http://schemas.microsoft.com/office/drawing/2014/main" id="{294C3981-D818-4CF9-B827-7E3827D53FA3}"/>
              </a:ext>
            </a:extLst>
          </p:cNvPr>
          <p:cNvSpPr txBox="1"/>
          <p:nvPr/>
        </p:nvSpPr>
        <p:spPr>
          <a:xfrm>
            <a:off x="5328413" y="3774028"/>
            <a:ext cx="4673962" cy="1754326"/>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la gente se siente incapaz de internalizar sus logros y sufre un miedo persistente de ser descubierto como un fraude. </a:t>
            </a:r>
          </a:p>
          <a:p>
            <a:endPar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endParaRPr>
          </a:p>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No es una enfermedad mental oficialmente reconocida</a:t>
            </a:r>
            <a:endParaRPr lang="es-CO" dirty="0"/>
          </a:p>
        </p:txBody>
      </p:sp>
      <p:sp>
        <p:nvSpPr>
          <p:cNvPr id="8" name="CuadroTexto 7">
            <a:extLst>
              <a:ext uri="{FF2B5EF4-FFF2-40B4-BE49-F238E27FC236}">
                <a16:creationId xmlns:a16="http://schemas.microsoft.com/office/drawing/2014/main" id="{ECD690AD-2BCB-452B-8724-177C3929FB87}"/>
              </a:ext>
            </a:extLst>
          </p:cNvPr>
          <p:cNvSpPr txBox="1"/>
          <p:nvPr/>
        </p:nvSpPr>
        <p:spPr>
          <a:xfrm>
            <a:off x="5146638" y="2622916"/>
            <a:ext cx="361244" cy="1446550"/>
          </a:xfrm>
          <a:prstGeom prst="rect">
            <a:avLst/>
          </a:prstGeom>
          <a:noFill/>
        </p:spPr>
        <p:txBody>
          <a:bodyPr wrap="square">
            <a:spAutoFit/>
          </a:bodyPr>
          <a:lstStyle/>
          <a:p>
            <a:r>
              <a:rPr lang="es-ES" sz="8800" dirty="0">
                <a:ln>
                  <a:solidFill>
                    <a:schemeClr val="bg2">
                      <a:lumMod val="25000"/>
                    </a:schemeClr>
                  </a:solidFill>
                </a:ln>
                <a:noFill/>
                <a:latin typeface="Arial Black" panose="020B0A04020102020204" pitchFamily="34" charset="0"/>
                <a:ea typeface="Cambria Math" panose="02040503050406030204" pitchFamily="18" charset="0"/>
                <a:cs typeface="Arial" panose="020B0604020202020204" pitchFamily="34" charset="0"/>
              </a:rPr>
              <a:t>E</a:t>
            </a:r>
            <a:endParaRPr lang="es-CO" sz="8800" dirty="0">
              <a:ln>
                <a:solidFill>
                  <a:schemeClr val="bg2">
                    <a:lumMod val="25000"/>
                  </a:schemeClr>
                </a:solidFill>
              </a:ln>
              <a:noFill/>
              <a:latin typeface="Arial Black" panose="020B0A04020102020204" pitchFamily="34" charset="0"/>
            </a:endParaRPr>
          </a:p>
        </p:txBody>
      </p:sp>
    </p:spTree>
    <p:extLst>
      <p:ext uri="{BB962C8B-B14F-4D97-AF65-F5344CB8AC3E}">
        <p14:creationId xmlns:p14="http://schemas.microsoft.com/office/powerpoint/2010/main" val="2513493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C56FC406-BA5D-CB4E-8D1C-EEA4A245E74A}"/>
              </a:ext>
            </a:extLst>
          </p:cNvPr>
          <p:cNvPicPr>
            <a:picLocks noChangeAspect="1"/>
          </p:cNvPicPr>
          <p:nvPr/>
        </p:nvPicPr>
        <p:blipFill>
          <a:blip r:embed="rId2"/>
          <a:stretch>
            <a:fillRect/>
          </a:stretch>
        </p:blipFill>
        <p:spPr>
          <a:xfrm>
            <a:off x="0" y="8306"/>
            <a:ext cx="12192000" cy="6841388"/>
          </a:xfrm>
          <a:prstGeom prst="rect">
            <a:avLst/>
          </a:prstGeom>
        </p:spPr>
      </p:pic>
    </p:spTree>
    <p:extLst>
      <p:ext uri="{BB962C8B-B14F-4D97-AF65-F5344CB8AC3E}">
        <p14:creationId xmlns:p14="http://schemas.microsoft.com/office/powerpoint/2010/main" val="4076813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descr="Imagen que contiene Forma&#10;&#10;Descripción generada automáticamente">
            <a:extLst>
              <a:ext uri="{FF2B5EF4-FFF2-40B4-BE49-F238E27FC236}">
                <a16:creationId xmlns:a16="http://schemas.microsoft.com/office/drawing/2014/main" id="{26495B9B-1943-435C-AD73-6351A860641F}"/>
              </a:ext>
            </a:extLst>
          </p:cNvPr>
          <p:cNvPicPr>
            <a:picLocks noChangeAspect="1"/>
          </p:cNvPicPr>
          <p:nvPr/>
        </p:nvPicPr>
        <p:blipFill>
          <a:blip r:embed="rId2">
            <a:lum bright="70000" contrast="-70000"/>
            <a:alphaModFix amt="20000"/>
          </a:blip>
          <a:stretch>
            <a:fillRect/>
          </a:stretch>
        </p:blipFill>
        <p:spPr>
          <a:xfrm>
            <a:off x="0" y="0"/>
            <a:ext cx="6858000" cy="6858000"/>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3"/>
          <a:stretch>
            <a:fillRect/>
          </a:stretch>
        </p:blipFill>
        <p:spPr>
          <a:xfrm rot="16200000">
            <a:off x="5268916" y="4139480"/>
            <a:ext cx="571500" cy="152400"/>
          </a:xfrm>
          <a:prstGeom prst="rect">
            <a:avLst/>
          </a:prstGeom>
        </p:spPr>
      </p:pic>
      <p:sp>
        <p:nvSpPr>
          <p:cNvPr id="2" name="CuadroTexto 1">
            <a:extLst>
              <a:ext uri="{FF2B5EF4-FFF2-40B4-BE49-F238E27FC236}">
                <a16:creationId xmlns:a16="http://schemas.microsoft.com/office/drawing/2014/main" id="{E3D71976-1750-4606-947E-1B958C540E4E}"/>
              </a:ext>
            </a:extLst>
          </p:cNvPr>
          <p:cNvSpPr txBox="1"/>
          <p:nvPr/>
        </p:nvSpPr>
        <p:spPr>
          <a:xfrm>
            <a:off x="1108974" y="491062"/>
            <a:ext cx="1785696" cy="7725192"/>
          </a:xfrm>
          <a:prstGeom prst="rect">
            <a:avLst/>
          </a:prstGeom>
          <a:noFill/>
        </p:spPr>
        <p:txBody>
          <a:bodyPr wrap="square" rtlCol="0">
            <a:spAutoFit/>
          </a:bodyPr>
          <a:lstStyle/>
          <a:p>
            <a:r>
              <a:rPr lang="es-CO" sz="49600" dirty="0">
                <a:ln w="57150">
                  <a:solidFill>
                    <a:srgbClr val="E83566"/>
                  </a:solidFill>
                </a:ln>
                <a:noFill/>
                <a:latin typeface="Arial Black" panose="020B0A04020102020204" pitchFamily="34" charset="0"/>
              </a:rPr>
              <a:t>5</a:t>
            </a:r>
          </a:p>
        </p:txBody>
      </p:sp>
      <p:sp>
        <p:nvSpPr>
          <p:cNvPr id="8" name="Rectángulo 7">
            <a:extLst>
              <a:ext uri="{FF2B5EF4-FFF2-40B4-BE49-F238E27FC236}">
                <a16:creationId xmlns:a16="http://schemas.microsoft.com/office/drawing/2014/main" id="{DBABFAE7-13E8-415D-866B-6AD3AC932DFA}"/>
              </a:ext>
            </a:extLst>
          </p:cNvPr>
          <p:cNvSpPr/>
          <p:nvPr/>
        </p:nvSpPr>
        <p:spPr>
          <a:xfrm>
            <a:off x="5230940" y="4501430"/>
            <a:ext cx="5043807"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Impostores</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3" name="CuadroTexto 2">
            <a:extLst>
              <a:ext uri="{FF2B5EF4-FFF2-40B4-BE49-F238E27FC236}">
                <a16:creationId xmlns:a16="http://schemas.microsoft.com/office/drawing/2014/main" id="{25278DAC-496A-4174-B8B7-7B1647B59124}"/>
              </a:ext>
            </a:extLst>
          </p:cNvPr>
          <p:cNvSpPr txBox="1"/>
          <p:nvPr/>
        </p:nvSpPr>
        <p:spPr>
          <a:xfrm>
            <a:off x="5554666" y="3625864"/>
            <a:ext cx="3402535" cy="1107996"/>
          </a:xfrm>
          <a:prstGeom prst="rect">
            <a:avLst/>
          </a:prstGeom>
          <a:noFill/>
        </p:spPr>
        <p:txBody>
          <a:bodyPr wrap="none" rtlCol="0">
            <a:spAutoFit/>
          </a:bodyPr>
          <a:lstStyle/>
          <a:p>
            <a:r>
              <a:rPr lang="es-CO" sz="6600" dirty="0">
                <a:solidFill>
                  <a:srgbClr val="E83566"/>
                </a:solidFill>
                <a:latin typeface="Arial" panose="020B0604020202020204" pitchFamily="34" charset="0"/>
                <a:cs typeface="Arial" panose="020B0604020202020204" pitchFamily="34" charset="0"/>
              </a:rPr>
              <a:t>Tipos de</a:t>
            </a:r>
          </a:p>
        </p:txBody>
      </p:sp>
    </p:spTree>
    <p:extLst>
      <p:ext uri="{BB962C8B-B14F-4D97-AF65-F5344CB8AC3E}">
        <p14:creationId xmlns:p14="http://schemas.microsoft.com/office/powerpoint/2010/main" val="3380050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en blanco y negro de una persona con una computadora&#10;&#10;Descripción generada automáticamente">
            <a:extLst>
              <a:ext uri="{FF2B5EF4-FFF2-40B4-BE49-F238E27FC236}">
                <a16:creationId xmlns:a16="http://schemas.microsoft.com/office/drawing/2014/main" id="{599D90D9-D93D-4409-9275-4C974F6673E7}"/>
              </a:ext>
            </a:extLst>
          </p:cNvPr>
          <p:cNvPicPr>
            <a:picLocks noChangeAspect="1"/>
          </p:cNvPicPr>
          <p:nvPr/>
        </p:nvPicPr>
        <p:blipFill>
          <a:blip r:embed="rId2"/>
          <a:stretch>
            <a:fillRect/>
          </a:stretch>
        </p:blipFill>
        <p:spPr>
          <a:xfrm>
            <a:off x="7649688" y="0"/>
            <a:ext cx="4542312" cy="6858000"/>
          </a:xfrm>
          <a:prstGeom prst="rect">
            <a:avLst/>
          </a:prstGeom>
        </p:spPr>
      </p:pic>
      <p:sp>
        <p:nvSpPr>
          <p:cNvPr id="2" name="CuadroTexto 1">
            <a:extLst>
              <a:ext uri="{FF2B5EF4-FFF2-40B4-BE49-F238E27FC236}">
                <a16:creationId xmlns:a16="http://schemas.microsoft.com/office/drawing/2014/main" id="{FB10ED75-47F3-3047-9E3C-3A57DE50F599}"/>
              </a:ext>
            </a:extLst>
          </p:cNvPr>
          <p:cNvSpPr txBox="1"/>
          <p:nvPr/>
        </p:nvSpPr>
        <p:spPr>
          <a:xfrm>
            <a:off x="2325673" y="3916034"/>
            <a:ext cx="2880273"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Los Perfeccionistas</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3"/>
          <a:stretch>
            <a:fillRect/>
          </a:stretch>
        </p:blipFill>
        <p:spPr>
          <a:xfrm>
            <a:off x="2120644" y="4044734"/>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4"/>
          <a:stretch>
            <a:fillRect/>
          </a:stretch>
        </p:blipFill>
        <p:spPr>
          <a:xfrm rot="16200000">
            <a:off x="10763715" y="1015065"/>
            <a:ext cx="571500" cy="152400"/>
          </a:xfrm>
          <a:prstGeom prst="rect">
            <a:avLst/>
          </a:prstGeom>
        </p:spPr>
      </p:pic>
      <p:sp>
        <p:nvSpPr>
          <p:cNvPr id="15" name="CuadroTexto 14">
            <a:extLst>
              <a:ext uri="{FF2B5EF4-FFF2-40B4-BE49-F238E27FC236}">
                <a16:creationId xmlns:a16="http://schemas.microsoft.com/office/drawing/2014/main" id="{60E6E8A6-13FF-45AC-A4E7-3E645861585B}"/>
              </a:ext>
            </a:extLst>
          </p:cNvPr>
          <p:cNvSpPr txBox="1"/>
          <p:nvPr/>
        </p:nvSpPr>
        <p:spPr>
          <a:xfrm>
            <a:off x="3156654" y="4486333"/>
            <a:ext cx="4305300" cy="1200329"/>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El éxito para estas personas no suele ser satisfactorio, porque al ponerse metas tan altas, siempre piensan que lo podrían haber hecho mejor.</a:t>
            </a:r>
          </a:p>
        </p:txBody>
      </p:sp>
      <p:sp>
        <p:nvSpPr>
          <p:cNvPr id="16" name="Rectángulo 15">
            <a:extLst>
              <a:ext uri="{FF2B5EF4-FFF2-40B4-BE49-F238E27FC236}">
                <a16:creationId xmlns:a16="http://schemas.microsoft.com/office/drawing/2014/main" id="{2167DEB8-8D41-4C6D-B819-F266C2AAE715}"/>
              </a:ext>
            </a:extLst>
          </p:cNvPr>
          <p:cNvSpPr/>
          <p:nvPr/>
        </p:nvSpPr>
        <p:spPr>
          <a:xfrm>
            <a:off x="6277733" y="583434"/>
            <a:ext cx="2743910"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Steve</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pic>
        <p:nvPicPr>
          <p:cNvPr id="14" name="Imagen 13" descr="Diagrama, Esquemático&#10;&#10;Descripción generada automáticamente">
            <a:extLst>
              <a:ext uri="{FF2B5EF4-FFF2-40B4-BE49-F238E27FC236}">
                <a16:creationId xmlns:a16="http://schemas.microsoft.com/office/drawing/2014/main" id="{257FF8BA-D59A-40EA-8529-A81E9DA5BCC1}"/>
              </a:ext>
            </a:extLst>
          </p:cNvPr>
          <p:cNvPicPr>
            <a:picLocks noChangeAspect="1"/>
          </p:cNvPicPr>
          <p:nvPr/>
        </p:nvPicPr>
        <p:blipFill>
          <a:blip r:embed="rId5"/>
          <a:stretch>
            <a:fillRect/>
          </a:stretch>
        </p:blipFill>
        <p:spPr>
          <a:xfrm>
            <a:off x="5374763" y="1741052"/>
            <a:ext cx="2274925" cy="2519126"/>
          </a:xfrm>
          <a:prstGeom prst="rect">
            <a:avLst/>
          </a:prstGeom>
        </p:spPr>
      </p:pic>
      <p:sp>
        <p:nvSpPr>
          <p:cNvPr id="17" name="CuadroTexto 16">
            <a:extLst>
              <a:ext uri="{FF2B5EF4-FFF2-40B4-BE49-F238E27FC236}">
                <a16:creationId xmlns:a16="http://schemas.microsoft.com/office/drawing/2014/main" id="{19607679-75A5-4009-8AF2-598C765086C4}"/>
              </a:ext>
            </a:extLst>
          </p:cNvPr>
          <p:cNvSpPr txBox="1"/>
          <p:nvPr/>
        </p:nvSpPr>
        <p:spPr>
          <a:xfrm>
            <a:off x="697671" y="5912818"/>
            <a:ext cx="6764283" cy="646331"/>
          </a:xfrm>
          <a:prstGeom prst="rect">
            <a:avLst/>
          </a:prstGeom>
          <a:noFill/>
        </p:spPr>
        <p:txBody>
          <a:bodyPr wrap="square">
            <a:spAutoFit/>
          </a:bodyPr>
          <a:lstStyle/>
          <a:p>
            <a:r>
              <a:rPr lang="es-ES" dirty="0">
                <a:solidFill>
                  <a:schemeClr val="tx2">
                    <a:lumMod val="75000"/>
                  </a:schemeClr>
                </a:solidFill>
                <a:latin typeface="Arial" panose="020B0604020202020204" pitchFamily="34" charset="0"/>
                <a:ea typeface="Cambria Math" panose="02040503050406030204" pitchFamily="18" charset="0"/>
                <a:cs typeface="Arial" panose="020B0604020202020204" pitchFamily="34" charset="0"/>
              </a:rPr>
              <a:t>La meta nunca fue vencer la competencia, o hacer un montón de dinero, era hacer el producto más grandioso posible</a:t>
            </a:r>
          </a:p>
        </p:txBody>
      </p:sp>
      <p:sp>
        <p:nvSpPr>
          <p:cNvPr id="18" name="CuadroTexto 17">
            <a:extLst>
              <a:ext uri="{FF2B5EF4-FFF2-40B4-BE49-F238E27FC236}">
                <a16:creationId xmlns:a16="http://schemas.microsoft.com/office/drawing/2014/main" id="{D21D2046-551A-4CA7-8467-2519B22202A4}"/>
              </a:ext>
            </a:extLst>
          </p:cNvPr>
          <p:cNvSpPr txBox="1"/>
          <p:nvPr/>
        </p:nvSpPr>
        <p:spPr>
          <a:xfrm>
            <a:off x="598312" y="3097639"/>
            <a:ext cx="4682584" cy="523220"/>
          </a:xfrm>
          <a:prstGeom prst="rect">
            <a:avLst/>
          </a:prstGeom>
          <a:noFill/>
        </p:spPr>
        <p:txBody>
          <a:bodyPr wrap="square">
            <a:spAutoFit/>
          </a:bodyPr>
          <a:lstStyle/>
          <a:p>
            <a:r>
              <a:rPr lang="es-ES" sz="1400"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El equipo de Macintosh eran artistas, por tanto era apropiado firmar su trabajo</a:t>
            </a:r>
          </a:p>
        </p:txBody>
      </p:sp>
    </p:spTree>
    <p:extLst>
      <p:ext uri="{BB962C8B-B14F-4D97-AF65-F5344CB8AC3E}">
        <p14:creationId xmlns:p14="http://schemas.microsoft.com/office/powerpoint/2010/main" val="4094001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B10ED75-47F3-3047-9E3C-3A57DE50F599}"/>
              </a:ext>
            </a:extLst>
          </p:cNvPr>
          <p:cNvSpPr txBox="1"/>
          <p:nvPr/>
        </p:nvSpPr>
        <p:spPr>
          <a:xfrm>
            <a:off x="10225557" y="2445775"/>
            <a:ext cx="2134560"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Elon</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2"/>
          <a:stretch>
            <a:fillRect/>
          </a:stretch>
        </p:blipFill>
        <p:spPr>
          <a:xfrm>
            <a:off x="10020528" y="2586719"/>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3"/>
          <a:stretch>
            <a:fillRect/>
          </a:stretch>
        </p:blipFill>
        <p:spPr>
          <a:xfrm rot="16200000">
            <a:off x="8677628" y="2009348"/>
            <a:ext cx="571500" cy="152400"/>
          </a:xfrm>
          <a:prstGeom prst="rect">
            <a:avLst/>
          </a:prstGeom>
        </p:spPr>
      </p:pic>
      <p:sp>
        <p:nvSpPr>
          <p:cNvPr id="15" name="CuadroTexto 14">
            <a:extLst>
              <a:ext uri="{FF2B5EF4-FFF2-40B4-BE49-F238E27FC236}">
                <a16:creationId xmlns:a16="http://schemas.microsoft.com/office/drawing/2014/main" id="{60E6E8A6-13FF-45AC-A4E7-3E645861585B}"/>
              </a:ext>
            </a:extLst>
          </p:cNvPr>
          <p:cNvSpPr txBox="1"/>
          <p:nvPr/>
        </p:nvSpPr>
        <p:spPr>
          <a:xfrm>
            <a:off x="4658078" y="1792954"/>
            <a:ext cx="4305300" cy="646331"/>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Rechaza la ayuda. Sienten que si piden ayuda no demuestran su valía.</a:t>
            </a:r>
          </a:p>
        </p:txBody>
      </p:sp>
      <p:sp>
        <p:nvSpPr>
          <p:cNvPr id="14" name="CuadroTexto 13">
            <a:extLst>
              <a:ext uri="{FF2B5EF4-FFF2-40B4-BE49-F238E27FC236}">
                <a16:creationId xmlns:a16="http://schemas.microsoft.com/office/drawing/2014/main" id="{6765C925-4519-411B-ADC8-35EED63D94AB}"/>
              </a:ext>
            </a:extLst>
          </p:cNvPr>
          <p:cNvSpPr txBox="1"/>
          <p:nvPr/>
        </p:nvSpPr>
        <p:spPr>
          <a:xfrm>
            <a:off x="8752140" y="2295786"/>
            <a:ext cx="3044749" cy="1446550"/>
          </a:xfrm>
          <a:prstGeom prst="rect">
            <a:avLst/>
          </a:prstGeom>
          <a:noFill/>
        </p:spPr>
        <p:txBody>
          <a:bodyPr wrap="square" rtlCol="0">
            <a:spAutoFit/>
          </a:bodyPr>
          <a:lstStyle/>
          <a:p>
            <a:r>
              <a:rPr lang="es-CO" sz="8800" b="1" dirty="0">
                <a:ln w="19050">
                  <a:solidFill>
                    <a:srgbClr val="5C739C"/>
                  </a:solidFill>
                </a:ln>
                <a:noFill/>
                <a:latin typeface="Arial" panose="020B0604020202020204" pitchFamily="34" charset="0"/>
                <a:cs typeface="Arial" panose="020B0604020202020204" pitchFamily="34" charset="0"/>
              </a:rPr>
              <a:t>Musk</a:t>
            </a:r>
          </a:p>
        </p:txBody>
      </p:sp>
      <p:pic>
        <p:nvPicPr>
          <p:cNvPr id="6" name="Imagen 5" descr="Imagen en blanco y negro de un hombre con barba y bigote&#10;&#10;Descripción generada automáticamente con confianza media">
            <a:extLst>
              <a:ext uri="{FF2B5EF4-FFF2-40B4-BE49-F238E27FC236}">
                <a16:creationId xmlns:a16="http://schemas.microsoft.com/office/drawing/2014/main" id="{AC666992-C8B4-448D-B547-452715B0DDE7}"/>
              </a:ext>
            </a:extLst>
          </p:cNvPr>
          <p:cNvPicPr>
            <a:picLocks noChangeAspect="1"/>
          </p:cNvPicPr>
          <p:nvPr/>
        </p:nvPicPr>
        <p:blipFill>
          <a:blip r:embed="rId4"/>
          <a:stretch>
            <a:fillRect/>
          </a:stretch>
        </p:blipFill>
        <p:spPr>
          <a:xfrm>
            <a:off x="0" y="0"/>
            <a:ext cx="4572000" cy="6858000"/>
          </a:xfrm>
          <a:prstGeom prst="rect">
            <a:avLst/>
          </a:prstGeom>
        </p:spPr>
      </p:pic>
      <p:sp>
        <p:nvSpPr>
          <p:cNvPr id="18" name="CuadroTexto 17">
            <a:extLst>
              <a:ext uri="{FF2B5EF4-FFF2-40B4-BE49-F238E27FC236}">
                <a16:creationId xmlns:a16="http://schemas.microsoft.com/office/drawing/2014/main" id="{E7A99585-E017-410B-989A-52C12178E45B}"/>
              </a:ext>
            </a:extLst>
          </p:cNvPr>
          <p:cNvSpPr txBox="1"/>
          <p:nvPr/>
        </p:nvSpPr>
        <p:spPr>
          <a:xfrm>
            <a:off x="4649825" y="1362067"/>
            <a:ext cx="2791178" cy="430887"/>
          </a:xfrm>
          <a:prstGeom prst="rect">
            <a:avLst/>
          </a:prstGeom>
          <a:noFill/>
        </p:spPr>
        <p:txBody>
          <a:bodyPr wrap="square">
            <a:spAutoFit/>
          </a:bodyPr>
          <a:lstStyle/>
          <a:p>
            <a:r>
              <a:rPr lang="es-CO" sz="2200" b="1" dirty="0">
                <a:solidFill>
                  <a:schemeClr val="accent1"/>
                </a:solidFill>
                <a:latin typeface="Arial" panose="020B0604020202020204" pitchFamily="34" charset="0"/>
                <a:cs typeface="Arial" panose="020B0604020202020204" pitchFamily="34" charset="0"/>
              </a:rPr>
              <a:t>Los Individualistas</a:t>
            </a:r>
          </a:p>
        </p:txBody>
      </p:sp>
      <p:sp>
        <p:nvSpPr>
          <p:cNvPr id="21" name="CuadroTexto 20">
            <a:extLst>
              <a:ext uri="{FF2B5EF4-FFF2-40B4-BE49-F238E27FC236}">
                <a16:creationId xmlns:a16="http://schemas.microsoft.com/office/drawing/2014/main" id="{56DD8F15-3FE8-4819-910C-31D5766136EF}"/>
              </a:ext>
            </a:extLst>
          </p:cNvPr>
          <p:cNvSpPr txBox="1"/>
          <p:nvPr/>
        </p:nvSpPr>
        <p:spPr>
          <a:xfrm>
            <a:off x="8859169" y="3597214"/>
            <a:ext cx="2830689" cy="2031325"/>
          </a:xfrm>
          <a:prstGeom prst="rect">
            <a:avLst/>
          </a:prstGeom>
          <a:noFill/>
        </p:spPr>
        <p:txBody>
          <a:bodyPr wrap="square">
            <a:spAutoFit/>
          </a:bodyPr>
          <a:lstStyle/>
          <a:p>
            <a:r>
              <a:rPr lang="es-ES" dirty="0">
                <a:solidFill>
                  <a:schemeClr val="tx2">
                    <a:lumMod val="75000"/>
                  </a:schemeClr>
                </a:solidFill>
                <a:latin typeface="Arial" panose="020B0604020202020204" pitchFamily="34" charset="0"/>
                <a:ea typeface="Cambria Math" panose="02040503050406030204" pitchFamily="18" charset="0"/>
                <a:cs typeface="Arial" panose="020B0604020202020204" pitchFamily="34" charset="0"/>
              </a:rPr>
              <a:t>Contábamos con algunos ingenieros de software </a:t>
            </a:r>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excelentes</a:t>
            </a:r>
            <a:r>
              <a:rPr lang="es-ES" dirty="0">
                <a:solidFill>
                  <a:schemeClr val="tx2">
                    <a:lumMod val="75000"/>
                  </a:schemeClr>
                </a:solidFill>
                <a:latin typeface="Arial" panose="020B0604020202020204" pitchFamily="34" charset="0"/>
                <a:ea typeface="Cambria Math" panose="02040503050406030204" pitchFamily="18" charset="0"/>
                <a:cs typeface="Arial" panose="020B0604020202020204" pitchFamily="34" charset="0"/>
              </a:rPr>
              <a:t>, pero yo era capaz de programar mucho mejor que ellos así que entraba y arreglaba su put* código.</a:t>
            </a:r>
          </a:p>
        </p:txBody>
      </p:sp>
      <p:sp>
        <p:nvSpPr>
          <p:cNvPr id="22" name="CuadroTexto 21">
            <a:extLst>
              <a:ext uri="{FF2B5EF4-FFF2-40B4-BE49-F238E27FC236}">
                <a16:creationId xmlns:a16="http://schemas.microsoft.com/office/drawing/2014/main" id="{E40F45B5-117B-45CF-967A-B30C9C259E09}"/>
              </a:ext>
            </a:extLst>
          </p:cNvPr>
          <p:cNvSpPr txBox="1"/>
          <p:nvPr/>
        </p:nvSpPr>
        <p:spPr>
          <a:xfrm>
            <a:off x="4758758" y="5495933"/>
            <a:ext cx="3941662" cy="1200329"/>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Me frustraba esperar a que hicieran sus cosas, así que arreglaba la programación de esos imbéciles y la hacía funcionar cinco veces mejor.</a:t>
            </a:r>
          </a:p>
        </p:txBody>
      </p:sp>
    </p:spTree>
    <p:extLst>
      <p:ext uri="{BB962C8B-B14F-4D97-AF65-F5344CB8AC3E}">
        <p14:creationId xmlns:p14="http://schemas.microsoft.com/office/powerpoint/2010/main" val="1900218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Una persona con un libro en la mano&#10;&#10;Descripción generada automáticamente con confianza media">
            <a:extLst>
              <a:ext uri="{FF2B5EF4-FFF2-40B4-BE49-F238E27FC236}">
                <a16:creationId xmlns:a16="http://schemas.microsoft.com/office/drawing/2014/main" id="{8BF39D0C-5047-4C37-8E2C-2F3EDE7D4E9A}"/>
              </a:ext>
            </a:extLst>
          </p:cNvPr>
          <p:cNvPicPr>
            <a:picLocks noChangeAspect="1"/>
          </p:cNvPicPr>
          <p:nvPr/>
        </p:nvPicPr>
        <p:blipFill>
          <a:blip r:embed="rId2">
            <a:grayscl/>
          </a:blip>
          <a:stretch>
            <a:fillRect/>
          </a:stretch>
        </p:blipFill>
        <p:spPr>
          <a:xfrm>
            <a:off x="3608530" y="1647825"/>
            <a:ext cx="4343400" cy="5210175"/>
          </a:xfrm>
          <a:prstGeom prst="rect">
            <a:avLst/>
          </a:prstGeom>
        </p:spPr>
      </p:pic>
      <p:sp>
        <p:nvSpPr>
          <p:cNvPr id="2" name="CuadroTexto 1">
            <a:extLst>
              <a:ext uri="{FF2B5EF4-FFF2-40B4-BE49-F238E27FC236}">
                <a16:creationId xmlns:a16="http://schemas.microsoft.com/office/drawing/2014/main" id="{FB10ED75-47F3-3047-9E3C-3A57DE50F599}"/>
              </a:ext>
            </a:extLst>
          </p:cNvPr>
          <p:cNvSpPr txBox="1"/>
          <p:nvPr/>
        </p:nvSpPr>
        <p:spPr>
          <a:xfrm>
            <a:off x="9127704" y="3280370"/>
            <a:ext cx="1991852"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Los Expertos</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3"/>
          <a:stretch>
            <a:fillRect/>
          </a:stretch>
        </p:blipFill>
        <p:spPr>
          <a:xfrm>
            <a:off x="8922675" y="3409070"/>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4"/>
          <a:stretch>
            <a:fillRect/>
          </a:stretch>
        </p:blipFill>
        <p:spPr>
          <a:xfrm rot="16200000">
            <a:off x="8918154" y="2780069"/>
            <a:ext cx="571500" cy="152400"/>
          </a:xfrm>
          <a:prstGeom prst="rect">
            <a:avLst/>
          </a:prstGeom>
        </p:spPr>
      </p:pic>
      <p:sp>
        <p:nvSpPr>
          <p:cNvPr id="13" name="CuadroTexto 12">
            <a:extLst>
              <a:ext uri="{FF2B5EF4-FFF2-40B4-BE49-F238E27FC236}">
                <a16:creationId xmlns:a16="http://schemas.microsoft.com/office/drawing/2014/main" id="{63946B22-0917-4C5C-B960-FC6C2E02F2F6}"/>
              </a:ext>
            </a:extLst>
          </p:cNvPr>
          <p:cNvSpPr txBox="1"/>
          <p:nvPr/>
        </p:nvSpPr>
        <p:spPr>
          <a:xfrm>
            <a:off x="7352244" y="2385853"/>
            <a:ext cx="528722" cy="369332"/>
          </a:xfrm>
          <a:prstGeom prst="rect">
            <a:avLst/>
          </a:prstGeom>
          <a:noFill/>
        </p:spPr>
        <p:txBody>
          <a:bodyPr wrap="square">
            <a:spAutoFit/>
          </a:bodyPr>
          <a:lstStyle/>
          <a:p>
            <a:r>
              <a:rPr lang="es-ES" dirty="0">
                <a:solidFill>
                  <a:srgbClr val="E83566"/>
                </a:solidFill>
                <a:latin typeface="Arial" panose="020B0604020202020204" pitchFamily="34" charset="0"/>
                <a:ea typeface="Cambria Math" panose="02040503050406030204" pitchFamily="18" charset="0"/>
                <a:cs typeface="Arial" panose="020B0604020202020204" pitchFamily="34" charset="0"/>
              </a:rPr>
              <a:t>Bill</a:t>
            </a:r>
          </a:p>
        </p:txBody>
      </p:sp>
      <p:sp>
        <p:nvSpPr>
          <p:cNvPr id="14" name="CuadroTexto 13">
            <a:extLst>
              <a:ext uri="{FF2B5EF4-FFF2-40B4-BE49-F238E27FC236}">
                <a16:creationId xmlns:a16="http://schemas.microsoft.com/office/drawing/2014/main" id="{6765C925-4519-411B-ADC8-35EED63D94AB}"/>
              </a:ext>
            </a:extLst>
          </p:cNvPr>
          <p:cNvSpPr txBox="1"/>
          <p:nvPr/>
        </p:nvSpPr>
        <p:spPr>
          <a:xfrm rot="16200000">
            <a:off x="6337597" y="1116727"/>
            <a:ext cx="3598955" cy="1569660"/>
          </a:xfrm>
          <a:prstGeom prst="rect">
            <a:avLst/>
          </a:prstGeom>
          <a:noFill/>
        </p:spPr>
        <p:txBody>
          <a:bodyPr wrap="square" rtlCol="0">
            <a:spAutoFit/>
          </a:bodyPr>
          <a:lstStyle/>
          <a:p>
            <a:r>
              <a:rPr lang="es-CO" sz="9600" b="1" dirty="0">
                <a:ln w="19050">
                  <a:solidFill>
                    <a:srgbClr val="5C739C"/>
                  </a:solidFill>
                </a:ln>
                <a:noFill/>
                <a:latin typeface="Arial" panose="020B0604020202020204" pitchFamily="34" charset="0"/>
                <a:cs typeface="Arial" panose="020B0604020202020204" pitchFamily="34" charset="0"/>
              </a:rPr>
              <a:t>Gates</a:t>
            </a:r>
          </a:p>
        </p:txBody>
      </p:sp>
      <p:sp>
        <p:nvSpPr>
          <p:cNvPr id="19" name="CuadroTexto 18">
            <a:extLst>
              <a:ext uri="{FF2B5EF4-FFF2-40B4-BE49-F238E27FC236}">
                <a16:creationId xmlns:a16="http://schemas.microsoft.com/office/drawing/2014/main" id="{7B3CDDAF-FB77-4A76-81E6-32EED64DCC8B}"/>
              </a:ext>
            </a:extLst>
          </p:cNvPr>
          <p:cNvSpPr txBox="1"/>
          <p:nvPr/>
        </p:nvSpPr>
        <p:spPr>
          <a:xfrm>
            <a:off x="7742151" y="3757707"/>
            <a:ext cx="3749938" cy="2031325"/>
          </a:xfrm>
          <a:prstGeom prst="rect">
            <a:avLst/>
          </a:prstGeom>
          <a:noFill/>
        </p:spPr>
        <p:txBody>
          <a:bodyPr wrap="square">
            <a:spAutoFit/>
          </a:bodyPr>
          <a:lstStyle>
            <a:defPPr>
              <a:defRPr lang="es-CO"/>
            </a:defPPr>
            <a:lvl1pPr>
              <a:defRPr>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defRPr>
            </a:lvl1pPr>
          </a:lstStyle>
          <a:p>
            <a:r>
              <a:rPr lang="es-ES" dirty="0">
                <a:solidFill>
                  <a:schemeClr val="bg2">
                    <a:lumMod val="25000"/>
                  </a:schemeClr>
                </a:solidFill>
              </a:rPr>
              <a:t>Suelen pensar que no han sido honestos en la selección y temen ser descubiertos.</a:t>
            </a:r>
          </a:p>
          <a:p>
            <a:endParaRPr lang="es-ES" dirty="0">
              <a:solidFill>
                <a:schemeClr val="bg2">
                  <a:lumMod val="25000"/>
                </a:schemeClr>
              </a:solidFill>
            </a:endParaRPr>
          </a:p>
          <a:p>
            <a:r>
              <a:rPr lang="es-ES" dirty="0">
                <a:solidFill>
                  <a:schemeClr val="bg2">
                    <a:lumMod val="25000"/>
                  </a:schemeClr>
                </a:solidFill>
              </a:rPr>
              <a:t>Se espera que sepa todo, una pequeña falta de conocimiento denota fracaso y evoca vergüenza.</a:t>
            </a:r>
          </a:p>
        </p:txBody>
      </p:sp>
      <p:sp>
        <p:nvSpPr>
          <p:cNvPr id="10" name="CuadroTexto 9">
            <a:extLst>
              <a:ext uri="{FF2B5EF4-FFF2-40B4-BE49-F238E27FC236}">
                <a16:creationId xmlns:a16="http://schemas.microsoft.com/office/drawing/2014/main" id="{2B47413D-A230-4B97-A107-C8BB391779A1}"/>
              </a:ext>
            </a:extLst>
          </p:cNvPr>
          <p:cNvSpPr txBox="1"/>
          <p:nvPr/>
        </p:nvSpPr>
        <p:spPr>
          <a:xfrm>
            <a:off x="523023" y="2570519"/>
            <a:ext cx="4177646" cy="1323439"/>
          </a:xfrm>
          <a:prstGeom prst="rect">
            <a:avLst/>
          </a:prstGeom>
          <a:noFill/>
        </p:spPr>
        <p:txBody>
          <a:bodyPr wrap="square">
            <a:spAutoFit/>
          </a:bodyPr>
          <a:lstStyle>
            <a:defPPr>
              <a:defRPr lang="es-CO"/>
            </a:defPPr>
            <a:lvl1pPr>
              <a:defRPr>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defRPr>
            </a:lvl1pPr>
          </a:lstStyle>
          <a:p>
            <a:r>
              <a:rPr lang="es-ES" sz="2000" dirty="0"/>
              <a:t>Seré yo quien mande. </a:t>
            </a:r>
          </a:p>
          <a:p>
            <a:r>
              <a:rPr lang="es-ES" sz="2000" dirty="0"/>
              <a:t>Me acostumbraré a mandar, y de ahora en adelante será difícil tratar conmigo a menos que mande.</a:t>
            </a:r>
          </a:p>
        </p:txBody>
      </p:sp>
    </p:spTree>
    <p:extLst>
      <p:ext uri="{BB962C8B-B14F-4D97-AF65-F5344CB8AC3E}">
        <p14:creationId xmlns:p14="http://schemas.microsoft.com/office/powerpoint/2010/main" val="1704546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Persona con raqueta de tenis&#10;&#10;Descripción generada automáticamente">
            <a:extLst>
              <a:ext uri="{FF2B5EF4-FFF2-40B4-BE49-F238E27FC236}">
                <a16:creationId xmlns:a16="http://schemas.microsoft.com/office/drawing/2014/main" id="{C00EC707-69D0-47C9-AAA8-B21EF8254E49}"/>
              </a:ext>
            </a:extLst>
          </p:cNvPr>
          <p:cNvPicPr>
            <a:picLocks noChangeAspect="1"/>
          </p:cNvPicPr>
          <p:nvPr/>
        </p:nvPicPr>
        <p:blipFill rotWithShape="1">
          <a:blip r:embed="rId2">
            <a:grayscl/>
          </a:blip>
          <a:srcRect l="21700" r="15529"/>
          <a:stretch/>
        </p:blipFill>
        <p:spPr>
          <a:xfrm>
            <a:off x="-99243" y="2096570"/>
            <a:ext cx="4483206" cy="4761430"/>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3"/>
          <a:stretch>
            <a:fillRect/>
          </a:stretch>
        </p:blipFill>
        <p:spPr>
          <a:xfrm rot="16200000">
            <a:off x="2870226" y="4247320"/>
            <a:ext cx="571500" cy="152400"/>
          </a:xfrm>
          <a:prstGeom prst="rect">
            <a:avLst/>
          </a:prstGeom>
        </p:spPr>
      </p:pic>
      <p:sp>
        <p:nvSpPr>
          <p:cNvPr id="20" name="CuadroTexto 19">
            <a:extLst>
              <a:ext uri="{FF2B5EF4-FFF2-40B4-BE49-F238E27FC236}">
                <a16:creationId xmlns:a16="http://schemas.microsoft.com/office/drawing/2014/main" id="{45034960-8DE3-40CF-9468-654D765CF2AC}"/>
              </a:ext>
            </a:extLst>
          </p:cNvPr>
          <p:cNvSpPr txBox="1"/>
          <p:nvPr/>
        </p:nvSpPr>
        <p:spPr>
          <a:xfrm>
            <a:off x="2221838" y="2967535"/>
            <a:ext cx="4199243" cy="1200329"/>
          </a:xfrm>
          <a:prstGeom prst="rect">
            <a:avLst/>
          </a:prstGeom>
          <a:noFill/>
        </p:spPr>
        <p:txBody>
          <a:bodyPr wrap="square">
            <a:spAutoFit/>
          </a:bodyPr>
          <a:lstStyle/>
          <a:p>
            <a:r>
              <a:rPr lang="en-US" sz="7200" dirty="0">
                <a:ln>
                  <a:solidFill>
                    <a:srgbClr val="E83566"/>
                  </a:solidFill>
                </a:ln>
                <a:solidFill>
                  <a:srgbClr val="E83566"/>
                </a:solidFill>
                <a:latin typeface="Arial Black" panose="020B0A04020102020204" pitchFamily="34" charset="0"/>
                <a:ea typeface="Cambria Math" panose="02040503050406030204" pitchFamily="18" charset="0"/>
              </a:rPr>
              <a:t>R</a:t>
            </a:r>
            <a:r>
              <a:rPr lang="en-US" sz="7200" dirty="0">
                <a:ln>
                  <a:solidFill>
                    <a:srgbClr val="E83566"/>
                  </a:solidFill>
                </a:ln>
                <a:noFill/>
                <a:latin typeface="Arial Black" panose="020B0A04020102020204" pitchFamily="34" charset="0"/>
                <a:ea typeface="Cambria Math" panose="02040503050406030204" pitchFamily="18" charset="0"/>
              </a:rPr>
              <a:t>ichard</a:t>
            </a:r>
            <a:endParaRPr lang="es-CO" sz="7200" dirty="0">
              <a:ln>
                <a:solidFill>
                  <a:srgbClr val="E83566"/>
                </a:solidFill>
              </a:ln>
              <a:noFill/>
              <a:latin typeface="Arial Black" panose="020B0A04020102020204" pitchFamily="34" charset="0"/>
            </a:endParaRPr>
          </a:p>
        </p:txBody>
      </p:sp>
      <p:sp>
        <p:nvSpPr>
          <p:cNvPr id="21" name="CuadroTexto 20">
            <a:extLst>
              <a:ext uri="{FF2B5EF4-FFF2-40B4-BE49-F238E27FC236}">
                <a16:creationId xmlns:a16="http://schemas.microsoft.com/office/drawing/2014/main" id="{5AB5D8CF-20F9-4EED-A0E2-3A4538424758}"/>
              </a:ext>
            </a:extLst>
          </p:cNvPr>
          <p:cNvSpPr txBox="1"/>
          <p:nvPr/>
        </p:nvSpPr>
        <p:spPr>
          <a:xfrm>
            <a:off x="3232176" y="4261841"/>
            <a:ext cx="1374835"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Branson</a:t>
            </a:r>
          </a:p>
        </p:txBody>
      </p:sp>
      <p:sp>
        <p:nvSpPr>
          <p:cNvPr id="23" name="CuadroTexto 22">
            <a:extLst>
              <a:ext uri="{FF2B5EF4-FFF2-40B4-BE49-F238E27FC236}">
                <a16:creationId xmlns:a16="http://schemas.microsoft.com/office/drawing/2014/main" id="{746E519B-DF7F-43C4-86F2-FB4B5C112D06}"/>
              </a:ext>
            </a:extLst>
          </p:cNvPr>
          <p:cNvSpPr txBox="1"/>
          <p:nvPr/>
        </p:nvSpPr>
        <p:spPr>
          <a:xfrm>
            <a:off x="6705044" y="820556"/>
            <a:ext cx="2862633"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Los Superhumanos</a:t>
            </a:r>
          </a:p>
        </p:txBody>
      </p:sp>
      <p:pic>
        <p:nvPicPr>
          <p:cNvPr id="24" name="Imagen 23">
            <a:extLst>
              <a:ext uri="{FF2B5EF4-FFF2-40B4-BE49-F238E27FC236}">
                <a16:creationId xmlns:a16="http://schemas.microsoft.com/office/drawing/2014/main" id="{5190A6CE-98E6-416E-8E48-E15354B39737}"/>
              </a:ext>
            </a:extLst>
          </p:cNvPr>
          <p:cNvPicPr>
            <a:picLocks noChangeAspect="1"/>
          </p:cNvPicPr>
          <p:nvPr/>
        </p:nvPicPr>
        <p:blipFill>
          <a:blip r:embed="rId4"/>
          <a:stretch>
            <a:fillRect/>
          </a:stretch>
        </p:blipFill>
        <p:spPr>
          <a:xfrm>
            <a:off x="6457775" y="914588"/>
            <a:ext cx="205029" cy="173485"/>
          </a:xfrm>
          <a:prstGeom prst="rect">
            <a:avLst/>
          </a:prstGeom>
        </p:spPr>
      </p:pic>
      <p:sp>
        <p:nvSpPr>
          <p:cNvPr id="25" name="CuadroTexto 24">
            <a:extLst>
              <a:ext uri="{FF2B5EF4-FFF2-40B4-BE49-F238E27FC236}">
                <a16:creationId xmlns:a16="http://schemas.microsoft.com/office/drawing/2014/main" id="{3F405423-40CD-427C-ABE2-5FE4C76EC2DA}"/>
              </a:ext>
            </a:extLst>
          </p:cNvPr>
          <p:cNvSpPr txBox="1"/>
          <p:nvPr/>
        </p:nvSpPr>
        <p:spPr>
          <a:xfrm>
            <a:off x="6705044" y="1251443"/>
            <a:ext cx="3368059" cy="923330"/>
          </a:xfrm>
          <a:prstGeom prst="rect">
            <a:avLst/>
          </a:prstGeom>
          <a:noFill/>
        </p:spPr>
        <p:txBody>
          <a:bodyPr wrap="square">
            <a:spAutoFit/>
          </a:bodyPr>
          <a:lstStyle>
            <a:defPPr>
              <a:defRPr lang="es-CO"/>
            </a:defPPr>
            <a:lvl1pPr>
              <a:defRPr>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defRPr>
            </a:lvl1pPr>
          </a:lstStyle>
          <a:p>
            <a:r>
              <a:rPr lang="es-ES" dirty="0"/>
              <a:t>Miden su competencia según ¿cuántos? Roles pueden desempeñar y ser excelentes.</a:t>
            </a:r>
          </a:p>
        </p:txBody>
      </p:sp>
      <p:sp>
        <p:nvSpPr>
          <p:cNvPr id="26" name="CuadroTexto 25">
            <a:extLst>
              <a:ext uri="{FF2B5EF4-FFF2-40B4-BE49-F238E27FC236}">
                <a16:creationId xmlns:a16="http://schemas.microsoft.com/office/drawing/2014/main" id="{5DD91B60-B759-497C-AE37-E63A3643A51C}"/>
              </a:ext>
            </a:extLst>
          </p:cNvPr>
          <p:cNvSpPr txBox="1"/>
          <p:nvPr/>
        </p:nvSpPr>
        <p:spPr>
          <a:xfrm>
            <a:off x="6705044" y="2967535"/>
            <a:ext cx="4177646" cy="2308324"/>
          </a:xfrm>
          <a:prstGeom prst="rect">
            <a:avLst/>
          </a:prstGeom>
          <a:noFill/>
        </p:spPr>
        <p:txBody>
          <a:bodyPr wrap="square">
            <a:spAutoFit/>
          </a:bodyPr>
          <a:lstStyle>
            <a:defPPr>
              <a:defRPr lang="es-CO"/>
            </a:defPPr>
            <a:lvl1pPr>
              <a:defRPr>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defRPr>
            </a:lvl1pPr>
          </a:lstStyle>
          <a:p>
            <a:r>
              <a:rPr lang="es-ES" dirty="0">
                <a:solidFill>
                  <a:schemeClr val="bg2">
                    <a:lumMod val="25000"/>
                  </a:schemeClr>
                </a:solidFill>
              </a:rPr>
              <a:t>Cualquier persona que haya visto mis innumerables intentos públicos de autodestrucción en lanchas trasatlánticas de alta velocidad, en globos de aire caliente, haciendo rapel en altos edificios y todo lo demás sabrá que he seguido el consejo… de ir a todas partes a poner el </a:t>
            </a:r>
            <a:r>
              <a:rPr lang="es-ES" dirty="0" err="1">
                <a:solidFill>
                  <a:schemeClr val="bg2">
                    <a:lumMod val="25000"/>
                  </a:schemeClr>
                </a:solidFill>
              </a:rPr>
              <a:t>derrière</a:t>
            </a:r>
            <a:r>
              <a:rPr lang="es-ES" dirty="0">
                <a:solidFill>
                  <a:schemeClr val="bg2">
                    <a:lumMod val="25000"/>
                  </a:schemeClr>
                </a:solidFill>
              </a:rPr>
              <a:t>.</a:t>
            </a:r>
          </a:p>
        </p:txBody>
      </p:sp>
    </p:spTree>
    <p:extLst>
      <p:ext uri="{BB962C8B-B14F-4D97-AF65-F5344CB8AC3E}">
        <p14:creationId xmlns:p14="http://schemas.microsoft.com/office/powerpoint/2010/main" val="122530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B10ED75-47F3-3047-9E3C-3A57DE50F599}"/>
              </a:ext>
            </a:extLst>
          </p:cNvPr>
          <p:cNvSpPr txBox="1"/>
          <p:nvPr/>
        </p:nvSpPr>
        <p:spPr>
          <a:xfrm>
            <a:off x="2741592" y="4894850"/>
            <a:ext cx="3083475"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Los Genios Naturales</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2"/>
          <a:stretch>
            <a:fillRect/>
          </a:stretch>
        </p:blipFill>
        <p:spPr>
          <a:xfrm>
            <a:off x="2536565" y="5025639"/>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3"/>
          <a:stretch>
            <a:fillRect/>
          </a:stretch>
        </p:blipFill>
        <p:spPr>
          <a:xfrm rot="16200000">
            <a:off x="10203234" y="1219202"/>
            <a:ext cx="571500" cy="152400"/>
          </a:xfrm>
          <a:prstGeom prst="rect">
            <a:avLst/>
          </a:prstGeom>
        </p:spPr>
      </p:pic>
      <p:sp>
        <p:nvSpPr>
          <p:cNvPr id="19" name="CuadroTexto 18">
            <a:extLst>
              <a:ext uri="{FF2B5EF4-FFF2-40B4-BE49-F238E27FC236}">
                <a16:creationId xmlns:a16="http://schemas.microsoft.com/office/drawing/2014/main" id="{7B3CDDAF-FB77-4A76-81E6-32EED64DCC8B}"/>
              </a:ext>
            </a:extLst>
          </p:cNvPr>
          <p:cNvSpPr txBox="1"/>
          <p:nvPr/>
        </p:nvSpPr>
        <p:spPr>
          <a:xfrm>
            <a:off x="2741594" y="5275012"/>
            <a:ext cx="3083473" cy="1200329"/>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Se juzgan a si mismos, se estresan y se agobian si no hacen las cosas con fluidez, rapidez y a la primera.</a:t>
            </a:r>
          </a:p>
        </p:txBody>
      </p:sp>
      <p:pic>
        <p:nvPicPr>
          <p:cNvPr id="7" name="Imagen 6" descr="Un hombre vestido de traje con la boca abierta&#10;&#10;Descripción generada automáticamente">
            <a:extLst>
              <a:ext uri="{FF2B5EF4-FFF2-40B4-BE49-F238E27FC236}">
                <a16:creationId xmlns:a16="http://schemas.microsoft.com/office/drawing/2014/main" id="{083268DB-8465-451A-9AC0-485F8301A971}"/>
              </a:ext>
            </a:extLst>
          </p:cNvPr>
          <p:cNvPicPr>
            <a:picLocks noChangeAspect="1"/>
          </p:cNvPicPr>
          <p:nvPr/>
        </p:nvPicPr>
        <p:blipFill rotWithShape="1">
          <a:blip r:embed="rId4">
            <a:grayscl/>
          </a:blip>
          <a:srcRect l="28372" r="22773"/>
          <a:stretch/>
        </p:blipFill>
        <p:spPr>
          <a:xfrm>
            <a:off x="6530188" y="1718400"/>
            <a:ext cx="4476479" cy="5159152"/>
          </a:xfrm>
          <a:prstGeom prst="rect">
            <a:avLst/>
          </a:prstGeom>
        </p:spPr>
      </p:pic>
      <p:sp>
        <p:nvSpPr>
          <p:cNvPr id="12" name="Rectángulo 11">
            <a:extLst>
              <a:ext uri="{FF2B5EF4-FFF2-40B4-BE49-F238E27FC236}">
                <a16:creationId xmlns:a16="http://schemas.microsoft.com/office/drawing/2014/main" id="{137A3FE9-A002-400D-ADE9-128E625D90A8}"/>
              </a:ext>
            </a:extLst>
          </p:cNvPr>
          <p:cNvSpPr/>
          <p:nvPr/>
        </p:nvSpPr>
        <p:spPr>
          <a:xfrm rot="16200000">
            <a:off x="8390994" y="2837723"/>
            <a:ext cx="5059243"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Zuckerberg</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13" name="CuadroTexto 12">
            <a:extLst>
              <a:ext uri="{FF2B5EF4-FFF2-40B4-BE49-F238E27FC236}">
                <a16:creationId xmlns:a16="http://schemas.microsoft.com/office/drawing/2014/main" id="{F00B9754-6849-41D3-9D36-88AED56DFE22}"/>
              </a:ext>
            </a:extLst>
          </p:cNvPr>
          <p:cNvSpPr txBox="1"/>
          <p:nvPr/>
        </p:nvSpPr>
        <p:spPr>
          <a:xfrm>
            <a:off x="2741594" y="2974537"/>
            <a:ext cx="4331199" cy="1323439"/>
          </a:xfrm>
          <a:prstGeom prst="rect">
            <a:avLst/>
          </a:prstGeom>
          <a:noFill/>
        </p:spPr>
        <p:txBody>
          <a:bodyPr wrap="square">
            <a:spAutoFit/>
          </a:bodyPr>
          <a:lstStyle>
            <a:defPPr>
              <a:defRPr lang="es-CO"/>
            </a:defPPr>
            <a:lvl1pPr>
              <a:defRPr>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defRPr>
            </a:lvl1pPr>
          </a:lstStyle>
          <a:p>
            <a:r>
              <a:rPr lang="es-ES" sz="2000" dirty="0"/>
              <a:t>Usa la misma camiseta gris de Facebook casi todos los días porque está muy ocupado y le ahorra tiempo por la mañana.</a:t>
            </a:r>
          </a:p>
        </p:txBody>
      </p:sp>
    </p:spTree>
    <p:extLst>
      <p:ext uri="{BB962C8B-B14F-4D97-AF65-F5344CB8AC3E}">
        <p14:creationId xmlns:p14="http://schemas.microsoft.com/office/powerpoint/2010/main" val="1338725737"/>
      </p:ext>
    </p:extLst>
  </p:cSld>
  <p:clrMapOvr>
    <a:masterClrMapping/>
  </p:clrMapOvr>
</p:sld>
</file>

<file path=ppt/theme/theme1.xml><?xml version="1.0" encoding="utf-8"?>
<a:theme xmlns:a="http://schemas.openxmlformats.org/drawingml/2006/main" name="Tema sin fotografi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con fotografia o gráfico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1355</TotalTime>
  <Words>1529</Words>
  <Application>Microsoft Office PowerPoint</Application>
  <PresentationFormat>Panorámica</PresentationFormat>
  <Paragraphs>132</Paragraphs>
  <Slides>30</Slides>
  <Notes>0</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30</vt:i4>
      </vt:variant>
    </vt:vector>
  </HeadingPairs>
  <TitlesOfParts>
    <vt:vector size="37" baseType="lpstr">
      <vt:lpstr>Arial</vt:lpstr>
      <vt:lpstr>Arial Black</vt:lpstr>
      <vt:lpstr>Calibri</vt:lpstr>
      <vt:lpstr>Calibri Light</vt:lpstr>
      <vt:lpstr>Cambria Math</vt:lpstr>
      <vt:lpstr>Tema sin fotografia</vt:lpstr>
      <vt:lpstr>Tema con fotografia o gráficos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Erika Miosoti Faura Arellano</dc:creator>
  <cp:lastModifiedBy>Andres Bedoya Tobon</cp:lastModifiedBy>
  <cp:revision>102</cp:revision>
  <dcterms:created xsi:type="dcterms:W3CDTF">2021-04-23T20:46:27Z</dcterms:created>
  <dcterms:modified xsi:type="dcterms:W3CDTF">2021-06-17T19:35:57Z</dcterms:modified>
</cp:coreProperties>
</file>